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6"/>
  </p:notesMasterIdLst>
  <p:sldIdLst>
    <p:sldId id="316" r:id="rId2"/>
    <p:sldId id="310"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308" r:id="rId21"/>
    <p:sldId id="309" r:id="rId22"/>
    <p:sldId id="276" r:id="rId23"/>
    <p:sldId id="277" r:id="rId24"/>
    <p:sldId id="278" r:id="rId25"/>
    <p:sldId id="279" r:id="rId26"/>
    <p:sldId id="280" r:id="rId27"/>
    <p:sldId id="281" r:id="rId28"/>
    <p:sldId id="282" r:id="rId29"/>
    <p:sldId id="283" r:id="rId30"/>
    <p:sldId id="284" r:id="rId31"/>
    <p:sldId id="285" r:id="rId32"/>
    <p:sldId id="286" r:id="rId33"/>
    <p:sldId id="318" r:id="rId34"/>
    <p:sldId id="287" r:id="rId35"/>
    <p:sldId id="311" r:id="rId36"/>
    <p:sldId id="312" r:id="rId37"/>
    <p:sldId id="288" r:id="rId38"/>
    <p:sldId id="289" r:id="rId39"/>
    <p:sldId id="290" r:id="rId40"/>
    <p:sldId id="291" r:id="rId41"/>
    <p:sldId id="292" r:id="rId42"/>
    <p:sldId id="293" r:id="rId43"/>
    <p:sldId id="295" r:id="rId44"/>
    <p:sldId id="297" r:id="rId45"/>
    <p:sldId id="298" r:id="rId46"/>
    <p:sldId id="299" r:id="rId47"/>
    <p:sldId id="300" r:id="rId48"/>
    <p:sldId id="301" r:id="rId49"/>
    <p:sldId id="302" r:id="rId50"/>
    <p:sldId id="303" r:id="rId51"/>
    <p:sldId id="304" r:id="rId52"/>
    <p:sldId id="305" r:id="rId53"/>
    <p:sldId id="313" r:id="rId54"/>
    <p:sldId id="317"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60"/>
  </p:normalViewPr>
  <p:slideViewPr>
    <p:cSldViewPr>
      <p:cViewPr varScale="1">
        <p:scale>
          <a:sx n="63" d="100"/>
          <a:sy n="63" d="100"/>
        </p:scale>
        <p:origin x="-112" y="-2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306E45-0142-4464-8D45-CD0CD615ED3C}" type="datetimeFigureOut">
              <a:rPr lang="en-US" smtClean="0"/>
              <a:t>9/12/16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A9E543-A60F-4C96-8FC1-5E997C11F28E}" type="slidenum">
              <a:rPr lang="en-US" smtClean="0"/>
              <a:t>‹#›</a:t>
            </a:fld>
            <a:endParaRPr lang="en-US"/>
          </a:p>
        </p:txBody>
      </p:sp>
    </p:spTree>
    <p:extLst>
      <p:ext uri="{BB962C8B-B14F-4D97-AF65-F5344CB8AC3E}">
        <p14:creationId xmlns:p14="http://schemas.microsoft.com/office/powerpoint/2010/main" val="3957144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2" indent="-171450">
              <a:buFont typeface="Arial"/>
              <a:buChar char="•"/>
              <a:defRPr/>
            </a:pPr>
            <a:r>
              <a:rPr lang="en-US" dirty="0" smtClean="0">
                <a:ea typeface="ＭＳ Ｐゴシック" charset="0"/>
                <a:cs typeface="+mn-cs"/>
              </a:rPr>
              <a:t>Geographers can answer questions, such as why some areas have high cancer rates, by looking for spatial associations with the distributions of cultural traits.</a:t>
            </a:r>
          </a:p>
          <a:p>
            <a:pPr>
              <a:defRPr/>
            </a:pPr>
            <a:endParaRPr lang="en-US" dirty="0">
              <a:ea typeface="ＭＳ Ｐゴシック" charset="0"/>
              <a:cs typeface="ＭＳ Ｐゴシック" charset="0"/>
            </a:endParaRPr>
          </a:p>
        </p:txBody>
      </p:sp>
      <p:sp>
        <p:nvSpPr>
          <p:cNvPr id="4" name="Slide Number Placeholder 3"/>
          <p:cNvSpPr>
            <a:spLocks noGrp="1"/>
          </p:cNvSpPr>
          <p:nvPr>
            <p:ph type="sldNum" sz="quarter" idx="5"/>
          </p:nvPr>
        </p:nvSpPr>
        <p:spPr>
          <a:extLst>
            <a:ext uri="{FAA26D3D-D897-4be2-8F04-BA451C77F1D7}">
              <ma14:placeholderFlag xmlns:ma14="http://schemas.microsoft.com/office/mac/drawingml/2011/main" val="1"/>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DBD502EF-94FB-4723-9774-EB1ACB10B50D}" type="slidenum">
              <a:rPr lang="en-US" sz="1200"/>
              <a:pPr/>
              <a:t>5</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US" dirty="0" smtClean="0">
                <a:ea typeface="ＭＳ Ｐゴシック" charset="0"/>
                <a:cs typeface="ＭＳ Ｐゴシック" charset="0"/>
              </a:rPr>
              <a:t>Humanistic geography is a branch of human geography that emphasizes the different ways that individuals perceive their surrounding environment.</a:t>
            </a:r>
            <a:endParaRPr lang="en-US" dirty="0">
              <a:ea typeface="ＭＳ Ｐゴシック" charset="0"/>
              <a:cs typeface="ＭＳ Ｐゴシック" charset="0"/>
            </a:endParaRPr>
          </a:p>
        </p:txBody>
      </p:sp>
      <p:sp>
        <p:nvSpPr>
          <p:cNvPr id="4" name="Slide Number Placeholder 3"/>
          <p:cNvSpPr>
            <a:spLocks noGrp="1"/>
          </p:cNvSpPr>
          <p:nvPr>
            <p:ph type="sldNum" sz="quarter" idx="5"/>
          </p:nvPr>
        </p:nvSpPr>
        <p:spPr>
          <a:extLst>
            <a:ext uri="{FAA26D3D-D897-4be2-8F04-BA451C77F1D7}">
              <ma14:placeholderFlag xmlns:ma14="http://schemas.microsoft.com/office/mac/drawingml/2011/main" val="1"/>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D2AC6322-5ADD-4C3F-8812-3D1BF6EFA082}" type="slidenum">
              <a:rPr lang="en-US" sz="1200"/>
              <a:pPr/>
              <a:t>44</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latin typeface="Arial" pitchFamily="34" charset="0"/>
              </a:rPr>
              <a:t>FIGURE 1-30 SEXUAL DIVERSITY IN SPACE </a:t>
            </a:r>
            <a:r>
              <a:rPr lang="en-US" smtClean="0">
                <a:latin typeface="Arial" pitchFamily="34" charset="0"/>
              </a:rPr>
              <a:t>The International Lesbian, Gay, Bisexual, Trans and Intersex Association maps the distribution of laws that discriminate on the basis of gender. The harshest laws against male–male or female–female relationships are found in sub-Saharan Africa and Southwest Asia and North Africa. Laws supporting male–male or female–female marriage or equivalent substitute are found primarily in Europe and Latin America.</a:t>
            </a:r>
          </a:p>
          <a:p>
            <a:endParaRPr lang="en-US" smtClean="0">
              <a:latin typeface="Arial" pitchFamily="34" charset="0"/>
            </a:endParaRPr>
          </a:p>
        </p:txBody>
      </p:sp>
      <p:sp>
        <p:nvSpPr>
          <p:cNvPr id="4" name="Slide Number Placeholder 3"/>
          <p:cNvSpPr>
            <a:spLocks noGrp="1"/>
          </p:cNvSpPr>
          <p:nvPr>
            <p:ph type="sldNum" sz="quarter" idx="5"/>
          </p:nvPr>
        </p:nvSpPr>
        <p:spPr>
          <a:extLst>
            <a:ext uri="{FAA26D3D-D897-4be2-8F04-BA451C77F1D7}">
              <ma14:placeholderFlag xmlns:ma14="http://schemas.microsoft.com/office/mac/drawingml/2011/main" val="1"/>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8607187F-4B06-4988-96A2-D799398065C7}" type="slidenum">
              <a:rPr lang="en-US" sz="1200"/>
              <a:pPr/>
              <a:t>45</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US" dirty="0" smtClean="0">
                <a:ea typeface="ＭＳ Ｐゴシック" charset="0"/>
                <a:cs typeface="ＭＳ Ｐゴシック" charset="0"/>
              </a:rPr>
              <a:t>Connection refers to relationships among people and objects across the barrier of space.</a:t>
            </a:r>
          </a:p>
          <a:p>
            <a:pPr marL="171450" indent="-171450">
              <a:buFont typeface="Arial"/>
              <a:buChar char="•"/>
              <a:defRPr/>
            </a:pPr>
            <a:r>
              <a:rPr lang="en-US" dirty="0" smtClean="0">
                <a:ea typeface="ＭＳ Ｐゴシック" charset="0"/>
                <a:cs typeface="ＭＳ Ｐゴシック" charset="0"/>
              </a:rPr>
              <a:t>Diffusion is the process by which a characteristic spreads across space from one place to another overtime.</a:t>
            </a:r>
            <a:endParaRPr lang="en-US" dirty="0">
              <a:ea typeface="ＭＳ Ｐゴシック" charset="0"/>
              <a:cs typeface="ＭＳ Ｐゴシック" charset="0"/>
            </a:endParaRPr>
          </a:p>
        </p:txBody>
      </p:sp>
      <p:sp>
        <p:nvSpPr>
          <p:cNvPr id="4" name="Slide Number Placeholder 3"/>
          <p:cNvSpPr>
            <a:spLocks noGrp="1"/>
          </p:cNvSpPr>
          <p:nvPr>
            <p:ph type="sldNum" sz="quarter" idx="5"/>
          </p:nvPr>
        </p:nvSpPr>
        <p:spPr>
          <a:extLst>
            <a:ext uri="{FAA26D3D-D897-4be2-8F04-BA451C77F1D7}">
              <ma14:placeholderFlag xmlns:ma14="http://schemas.microsoft.com/office/mac/drawingml/2011/main" val="1"/>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4076E05A-BCDC-449C-94FC-5FAC473ADC3F}" type="slidenum">
              <a:rPr lang="en-US" sz="1200"/>
              <a:pPr/>
              <a:t>49</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US" dirty="0" smtClean="0">
                <a:ea typeface="ＭＳ Ｐゴシック" charset="0"/>
                <a:cs typeface="ＭＳ Ｐゴシック" charset="0"/>
              </a:rPr>
              <a:t>Connection refers to relationships among people and objects across the barrier of space.</a:t>
            </a:r>
          </a:p>
          <a:p>
            <a:pPr marL="171450" indent="-171450">
              <a:buFont typeface="Arial"/>
              <a:buChar char="•"/>
              <a:defRPr/>
            </a:pPr>
            <a:r>
              <a:rPr lang="en-US" smtClean="0">
                <a:ea typeface="ＭＳ Ｐゴシック" charset="0"/>
                <a:cs typeface="ＭＳ Ｐゴシック" charset="0"/>
              </a:rPr>
              <a:t>Diffusion is the process by which a characteristic spreads across space from one place to another overtime.</a:t>
            </a:r>
            <a:endParaRPr lang="en-US" dirty="0">
              <a:ea typeface="ＭＳ Ｐゴシック" charset="0"/>
              <a:cs typeface="ＭＳ Ｐゴシック" charset="0"/>
            </a:endParaRPr>
          </a:p>
        </p:txBody>
      </p:sp>
      <p:sp>
        <p:nvSpPr>
          <p:cNvPr id="4" name="Slide Number Placeholder 3"/>
          <p:cNvSpPr>
            <a:spLocks noGrp="1"/>
          </p:cNvSpPr>
          <p:nvPr>
            <p:ph type="sldNum" sz="quarter" idx="5"/>
          </p:nvPr>
        </p:nvSpPr>
        <p:spPr>
          <a:extLst>
            <a:ext uri="{FAA26D3D-D897-4be2-8F04-BA451C77F1D7}">
              <ma14:placeholderFlag xmlns:ma14="http://schemas.microsoft.com/office/mac/drawingml/2011/main" val="1"/>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A292D707-35A1-47B9-A4C1-ABB8CE51CE16}" type="slidenum">
              <a:rPr lang="en-US" sz="1200"/>
              <a:pPr/>
              <a:t>52</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A9E543-A60F-4C96-8FC1-5E997C11F28E}" type="slidenum">
              <a:rPr lang="en-US" smtClean="0"/>
              <a:t>53</a:t>
            </a:fld>
            <a:endParaRPr lang="en-US"/>
          </a:p>
        </p:txBody>
      </p:sp>
    </p:spTree>
    <p:extLst>
      <p:ext uri="{BB962C8B-B14F-4D97-AF65-F5344CB8AC3E}">
        <p14:creationId xmlns:p14="http://schemas.microsoft.com/office/powerpoint/2010/main" val="3048503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US" dirty="0" smtClean="0">
                <a:ea typeface="ＭＳ Ｐゴシック" charset="0"/>
                <a:cs typeface="ＭＳ Ｐゴシック" charset="0"/>
              </a:rPr>
              <a:t>Globalization means that the scale of the world is shrinking, not literally in size, of course, but in the ability of a person, object, or an idea to interact with a person, object, or idea in another place.</a:t>
            </a:r>
            <a:endParaRPr lang="en-US" dirty="0">
              <a:ea typeface="ＭＳ Ｐゴシック" charset="0"/>
              <a:cs typeface="ＭＳ Ｐゴシック" charset="0"/>
            </a:endParaRPr>
          </a:p>
        </p:txBody>
      </p:sp>
      <p:sp>
        <p:nvSpPr>
          <p:cNvPr id="4" name="Slide Number Placeholder 3"/>
          <p:cNvSpPr>
            <a:spLocks noGrp="1"/>
          </p:cNvSpPr>
          <p:nvPr>
            <p:ph type="sldNum" sz="quarter" idx="5"/>
          </p:nvPr>
        </p:nvSpPr>
        <p:spPr>
          <a:extLst>
            <a:ext uri="{FAA26D3D-D897-4be2-8F04-BA451C77F1D7}">
              <ma14:placeholderFlag xmlns:ma14="http://schemas.microsoft.com/office/mac/drawingml/2011/main" val="1"/>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04660E27-70AF-49C6-9A1F-EC6B2EF822AA}" type="slidenum">
              <a:rPr lang="en-US" sz="1200"/>
              <a:pPr/>
              <a:t>7</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US" dirty="0" smtClean="0">
                <a:ea typeface="ＭＳ Ｐゴシック" charset="0"/>
                <a:cs typeface="ＭＳ Ｐゴシック" charset="0"/>
              </a:rPr>
              <a:t>The increasing gap in economic conditions between regions in the core and periphery that results from the globalization of the economy is known as on </a:t>
            </a:r>
            <a:r>
              <a:rPr lang="en-US" i="1" dirty="0" smtClean="0">
                <a:ea typeface="ＭＳ Ｐゴシック" charset="0"/>
                <a:cs typeface="ＭＳ Ｐゴシック" charset="0"/>
              </a:rPr>
              <a:t>uneven development</a:t>
            </a:r>
            <a:r>
              <a:rPr lang="en-US" dirty="0" smtClean="0">
                <a:ea typeface="ＭＳ Ｐゴシック" charset="0"/>
                <a:cs typeface="ＭＳ Ｐゴシック" charset="0"/>
              </a:rPr>
              <a:t>.</a:t>
            </a:r>
            <a:endParaRPr lang="en-US" dirty="0">
              <a:ea typeface="ＭＳ Ｐゴシック" charset="0"/>
              <a:cs typeface="ＭＳ Ｐゴシック" charset="0"/>
            </a:endParaRPr>
          </a:p>
        </p:txBody>
      </p:sp>
      <p:sp>
        <p:nvSpPr>
          <p:cNvPr id="4" name="Slide Number Placeholder 3"/>
          <p:cNvSpPr>
            <a:spLocks noGrp="1"/>
          </p:cNvSpPr>
          <p:nvPr>
            <p:ph type="sldNum" sz="quarter" idx="5"/>
          </p:nvPr>
        </p:nvSpPr>
        <p:spPr>
          <a:extLst>
            <a:ext uri="{FAA26D3D-D897-4be2-8F04-BA451C77F1D7}">
              <ma14:placeholderFlag xmlns:ma14="http://schemas.microsoft.com/office/mac/drawingml/2011/main" val="1"/>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ABA3DFBF-BF11-4D83-8344-5C1934E8D1A9}" type="slidenum">
              <a:rPr lang="en-US" sz="1200"/>
              <a:pPr/>
              <a:t>14</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ea typeface="ＭＳ Ｐゴシック" charset="0"/>
              <a:cs typeface="ＭＳ Ｐゴシック" charset="0"/>
            </a:endParaRPr>
          </a:p>
        </p:txBody>
      </p:sp>
      <p:sp>
        <p:nvSpPr>
          <p:cNvPr id="4" name="Slide Number Placeholder 3"/>
          <p:cNvSpPr>
            <a:spLocks noGrp="1"/>
          </p:cNvSpPr>
          <p:nvPr>
            <p:ph type="sldNum" sz="quarter" idx="5"/>
          </p:nvPr>
        </p:nvSpPr>
        <p:spPr>
          <a:extLst>
            <a:ext uri="{FAA26D3D-D897-4be2-8F04-BA451C77F1D7}">
              <ma14:placeholderFlag xmlns:ma14="http://schemas.microsoft.com/office/mac/drawingml/2011/main" val="1"/>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ACE34FC5-C87F-44C8-BAED-2384EC018B6F}" type="slidenum">
              <a:rPr lang="en-US" sz="1200"/>
              <a:pPr/>
              <a:t>29</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latin typeface="Arial" pitchFamily="34" charset="0"/>
              </a:rPr>
              <a:t>Figure 1-23 GLOBALIZATION OF CULTURE </a:t>
            </a:r>
            <a:r>
              <a:rPr lang="en-US" smtClean="0">
                <a:latin typeface="Arial" pitchFamily="34" charset="0"/>
              </a:rPr>
              <a:t>McDonald</a:t>
            </a:r>
            <a:r>
              <a:rPr lang="en-US" altLang="en-US" smtClean="0">
                <a:latin typeface="Arial" pitchFamily="34" charset="0"/>
              </a:rPr>
              <a:t>’</a:t>
            </a:r>
            <a:r>
              <a:rPr lang="en-US" smtClean="0">
                <a:latin typeface="Arial" pitchFamily="34" charset="0"/>
              </a:rPr>
              <a:t>s has more than 32,000 restaurants in 117 countries. To promote global uniformity of its restaurants, the company erects signs around the world that include two golden arches.</a:t>
            </a:r>
          </a:p>
        </p:txBody>
      </p:sp>
      <p:sp>
        <p:nvSpPr>
          <p:cNvPr id="4" name="Slide Number Placeholder 3"/>
          <p:cNvSpPr>
            <a:spLocks noGrp="1"/>
          </p:cNvSpPr>
          <p:nvPr>
            <p:ph type="sldNum" sz="quarter" idx="5"/>
          </p:nvPr>
        </p:nvSpPr>
        <p:spPr>
          <a:extLst>
            <a:ext uri="{FAA26D3D-D897-4be2-8F04-BA451C77F1D7}">
              <ma14:placeholderFlag xmlns:ma14="http://schemas.microsoft.com/office/mac/drawingml/2011/main" val="1"/>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175B299-9554-4AC1-BB8D-E25C62C2FF84}" type="slidenum">
              <a:rPr lang="en-US" sz="1200"/>
              <a:pPr/>
              <a:t>31</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670A6DA9-DC49-4136-9983-00CB02AF67B3}" type="slidenum">
              <a:rPr lang="en-US" sz="1200">
                <a:latin typeface="Times New Roman" pitchFamily="18" charset="0"/>
              </a:rPr>
              <a:pPr eaLnBrk="1" hangingPunct="1"/>
              <a:t>32</a:t>
            </a:fld>
            <a:endParaRPr lang="en-US" sz="1200">
              <a:latin typeface="Times New Roman" pitchFamily="18" charset="0"/>
            </a:endParaRPr>
          </a:p>
        </p:txBody>
      </p:sp>
      <p:sp>
        <p:nvSpPr>
          <p:cNvPr id="96258" name="Rectangle 2"/>
          <p:cNvSpPr>
            <a:spLocks noGrp="1" noRot="1" noChangeAspect="1" noChangeArrowheads="1" noTextEdit="1"/>
          </p:cNvSpPr>
          <p:nvPr>
            <p:ph type="sldImg"/>
          </p:nvPr>
        </p:nvSpPr>
        <p:spPr>
          <a:solidFill>
            <a:srgbClr val="FFFFFF"/>
          </a:solidFill>
          <a:ln/>
        </p:spPr>
      </p:sp>
      <p:sp>
        <p:nvSpPr>
          <p:cNvPr id="962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defRPr/>
            </a:pPr>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latin typeface="Arial" pitchFamily="34" charset="0"/>
              </a:rPr>
              <a:t>Figure 1-24 DISTRIBUTION OF HOUSES </a:t>
            </a:r>
            <a:r>
              <a:rPr lang="en-US" smtClean="0">
                <a:latin typeface="Arial" pitchFamily="34" charset="0"/>
              </a:rPr>
              <a:t>The top plan for a residential area has a lower density than the middle plan (24 houses compared to 32 houses on the same 82-acre piece of land), but both have dispersed concentrations. The middle and lower plans have the same density (32 houses on 82 acres), but the distribution of houses is more clustered in the lower plan. The lower plan has shared open space, whereas the middle plan provides a larger, private yard surrounding each house.</a:t>
            </a:r>
          </a:p>
        </p:txBody>
      </p:sp>
      <p:sp>
        <p:nvSpPr>
          <p:cNvPr id="4" name="Slide Number Placeholder 3"/>
          <p:cNvSpPr>
            <a:spLocks noGrp="1"/>
          </p:cNvSpPr>
          <p:nvPr>
            <p:ph type="sldNum" sz="quarter" idx="5"/>
          </p:nvPr>
        </p:nvSpPr>
        <p:spPr>
          <a:extLst>
            <a:ext uri="{FAA26D3D-D897-4be2-8F04-BA451C77F1D7}">
              <ma14:placeholderFlag xmlns:ma14="http://schemas.microsoft.com/office/mac/drawingml/2011/main" val="1"/>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8449C97B-C964-4F6E-99C5-C9656B84573C}" type="slidenum">
              <a:rPr lang="en-US" sz="1200"/>
              <a:pPr/>
              <a:t>39</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latin typeface="Arial" pitchFamily="34" charset="0"/>
              </a:rPr>
              <a:t>FIGURE 1-25 DISTRIBUTION OF BASEBALL TEAMS </a:t>
            </a:r>
            <a:r>
              <a:rPr lang="en-US" smtClean="0">
                <a:latin typeface="Arial" pitchFamily="34" charset="0"/>
              </a:rPr>
              <a:t>The changing distribution of North American baseball teams illustrates the difference between density and concentration.</a:t>
            </a:r>
          </a:p>
          <a:p>
            <a:endParaRPr lang="en-US" smtClean="0">
              <a:latin typeface="Arial" pitchFamily="34" charset="0"/>
            </a:endParaRPr>
          </a:p>
        </p:txBody>
      </p:sp>
      <p:sp>
        <p:nvSpPr>
          <p:cNvPr id="4" name="Slide Number Placeholder 3"/>
          <p:cNvSpPr>
            <a:spLocks noGrp="1"/>
          </p:cNvSpPr>
          <p:nvPr>
            <p:ph type="sldNum" sz="quarter" idx="5"/>
          </p:nvPr>
        </p:nvSpPr>
        <p:spPr>
          <a:extLst>
            <a:ext uri="{FAA26D3D-D897-4be2-8F04-BA451C77F1D7}">
              <ma14:placeholderFlag xmlns:ma14="http://schemas.microsoft.com/office/mac/drawingml/2011/main" val="1"/>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439D6BF5-423F-4DF4-A43F-2CCA1F860730}" type="slidenum">
              <a:rPr lang="en-US" sz="1200"/>
              <a:pPr/>
              <a:t>40</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88DE6858-A247-4039-8553-44CD2BA6179D}" type="slidenum">
              <a:rPr lang="en-US" sz="1200">
                <a:latin typeface="Times New Roman" pitchFamily="18" charset="0"/>
              </a:rPr>
              <a:pPr eaLnBrk="1" hangingPunct="1"/>
              <a:t>41</a:t>
            </a:fld>
            <a:endParaRPr lang="en-US" sz="1200">
              <a:latin typeface="Times New Roman" pitchFamily="18" charset="0"/>
            </a:endParaRPr>
          </a:p>
        </p:txBody>
      </p:sp>
      <p:sp>
        <p:nvSpPr>
          <p:cNvPr id="55298" name="Rectangle 2"/>
          <p:cNvSpPr>
            <a:spLocks noGrp="1" noRot="1" noChangeAspect="1" noChangeArrowheads="1" noTextEdit="1"/>
          </p:cNvSpPr>
          <p:nvPr>
            <p:ph type="sldImg"/>
          </p:nvPr>
        </p:nvSpPr>
        <p:spPr>
          <a:solidFill>
            <a:srgbClr val="FFFFFF"/>
          </a:solidFill>
          <a:ln/>
        </p:spPr>
      </p:sp>
      <p:sp>
        <p:nvSpPr>
          <p:cNvPr id="55299"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dirty="0" smtClean="0">
                <a:ea typeface="ＭＳ Ｐゴシック" charset="0"/>
                <a:cs typeface="ＭＳ Ｐゴシック" charset="0"/>
              </a:rPr>
              <a:t>Not in book!!! Need to write down</a:t>
            </a:r>
            <a:endParaRPr lang="en-US" dirty="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ACD7730-0437-472E-B163-FC2EF312AE4C}" type="datetimeFigureOut">
              <a:rPr lang="en-US" smtClean="0"/>
              <a:t>9/12/16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51E53E4-6740-4C70-98D6-175B762F188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CD7730-0437-472E-B163-FC2EF312AE4C}" type="datetimeFigureOut">
              <a:rPr lang="en-US" smtClean="0"/>
              <a:t>9/12/16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1E53E4-6740-4C70-98D6-175B762F188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CD7730-0437-472E-B163-FC2EF312AE4C}" type="datetimeFigureOut">
              <a:rPr lang="en-US" smtClean="0"/>
              <a:t>9/12/16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1E53E4-6740-4C70-98D6-175B762F188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smtClean="0"/>
          </a:p>
        </p:txBody>
      </p:sp>
      <p:sp>
        <p:nvSpPr>
          <p:cNvPr id="5" name="Date Placeholder 3"/>
          <p:cNvSpPr>
            <a:spLocks noGrp="1"/>
          </p:cNvSpPr>
          <p:nvPr>
            <p:ph type="dt" sz="half" idx="10"/>
          </p:nvPr>
        </p:nvSpPr>
        <p:spPr>
          <a:xfrm>
            <a:off x="7662863" y="6315075"/>
            <a:ext cx="1295400" cy="265113"/>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Footer Placeholder 4"/>
          <p:cNvSpPr>
            <a:spLocks noGrp="1"/>
          </p:cNvSpPr>
          <p:nvPr>
            <p:ph type="ftr" sz="quarter" idx="11"/>
          </p:nvPr>
        </p:nvSpPr>
        <p:spPr>
          <a:xfrm>
            <a:off x="3943350" y="6305550"/>
            <a:ext cx="3717925" cy="258763"/>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5"/>
          <p:cNvSpPr>
            <a:spLocks noGrp="1"/>
          </p:cNvSpPr>
          <p:nvPr>
            <p:ph type="sldNum" sz="quarter" idx="12"/>
          </p:nvPr>
        </p:nvSpPr>
        <p:spPr>
          <a:xfrm>
            <a:off x="7521575" y="5476875"/>
            <a:ext cx="1482725" cy="850900"/>
          </a:xfrm>
          <a:prstGeom prst="rect">
            <a:avLst/>
          </a:prstGeom>
        </p:spPr>
        <p:txBody>
          <a:bodyPr vert="horz" wrap="square" lIns="91440" tIns="45720" rIns="91440" bIns="45720" numCol="1" anchor="t" anchorCtr="0" compatLnSpc="1">
            <a:prstTxWarp prst="textNoShape">
              <a:avLst/>
            </a:prstTxWarp>
          </a:bodyPr>
          <a:lstStyle>
            <a:lvl1pPr>
              <a:defRPr/>
            </a:lvl1pPr>
          </a:lstStyle>
          <a:p>
            <a:fld id="{93191173-2E08-440A-B635-E6D1E06EC9F9}" type="slidenum">
              <a:rPr lang="en-US"/>
              <a:pPr/>
              <a:t>‹#›</a:t>
            </a:fld>
            <a:endParaRPr lang="en-US"/>
          </a:p>
        </p:txBody>
      </p:sp>
    </p:spTree>
    <p:extLst>
      <p:ext uri="{BB962C8B-B14F-4D97-AF65-F5344CB8AC3E}">
        <p14:creationId xmlns:p14="http://schemas.microsoft.com/office/powerpoint/2010/main" val="3770073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CD7730-0437-472E-B163-FC2EF312AE4C}" type="datetimeFigureOut">
              <a:rPr lang="en-US" smtClean="0"/>
              <a:t>9/12/16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1E53E4-6740-4C70-98D6-175B762F1885}"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ACD7730-0437-472E-B163-FC2EF312AE4C}" type="datetimeFigureOut">
              <a:rPr lang="en-US" smtClean="0"/>
              <a:t>9/12/16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1E53E4-6740-4C70-98D6-175B762F188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ACD7730-0437-472E-B163-FC2EF312AE4C}" type="datetimeFigureOut">
              <a:rPr lang="en-US" smtClean="0"/>
              <a:t>9/12/16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1E53E4-6740-4C70-98D6-175B762F1885}"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ACD7730-0437-472E-B163-FC2EF312AE4C}" type="datetimeFigureOut">
              <a:rPr lang="en-US" smtClean="0"/>
              <a:t>9/12/16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51E53E4-6740-4C70-98D6-175B762F188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ACD7730-0437-472E-B163-FC2EF312AE4C}" type="datetimeFigureOut">
              <a:rPr lang="en-US" smtClean="0"/>
              <a:t>9/12/16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51E53E4-6740-4C70-98D6-175B762F1885}"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ACD7730-0437-472E-B163-FC2EF312AE4C}" type="datetimeFigureOut">
              <a:rPr lang="en-US" smtClean="0"/>
              <a:t>9/12/16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51E53E4-6740-4C70-98D6-175B762F188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ACD7730-0437-472E-B163-FC2EF312AE4C}" type="datetimeFigureOut">
              <a:rPr lang="en-US" smtClean="0"/>
              <a:t>9/12/16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1E53E4-6740-4C70-98D6-175B762F188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ACD7730-0437-472E-B163-FC2EF312AE4C}" type="datetimeFigureOut">
              <a:rPr lang="en-US" smtClean="0"/>
              <a:t>9/12/16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51E53E4-6740-4C70-98D6-175B762F1885}"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ACD7730-0437-472E-B163-FC2EF312AE4C}" type="datetimeFigureOut">
              <a:rPr lang="en-US" smtClean="0"/>
              <a:t>9/12/16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51E53E4-6740-4C70-98D6-175B762F188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 Id="rId3"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 Id="rId3" Type="http://schemas.openxmlformats.org/officeDocument/2006/relationships/image" Target="../media/image2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0.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US" sz="6000" dirty="0" smtClean="0"/>
              <a:t>SOCRATIVE.COM</a:t>
            </a:r>
          </a:p>
          <a:p>
            <a:pPr algn="ctr"/>
            <a:endParaRPr lang="en-US" sz="6000" dirty="0"/>
          </a:p>
          <a:p>
            <a:pPr algn="ctr"/>
            <a:r>
              <a:rPr lang="en-US" sz="6000" dirty="0" smtClean="0"/>
              <a:t>‘</a:t>
            </a:r>
            <a:r>
              <a:rPr lang="en-US" sz="6000" dirty="0" err="1" smtClean="0"/>
              <a:t>LimeburnerRoom</a:t>
            </a:r>
            <a:r>
              <a:rPr lang="en-US" sz="6000" dirty="0" smtClean="0"/>
              <a:t>’</a:t>
            </a:r>
          </a:p>
          <a:p>
            <a:pPr marL="109728" indent="0" algn="ctr">
              <a:buNone/>
            </a:pPr>
            <a:r>
              <a:rPr lang="en-US" sz="6000" dirty="0" smtClean="0"/>
              <a:t>(One word)</a:t>
            </a:r>
            <a:endParaRPr lang="en-US" sz="6000" dirty="0"/>
          </a:p>
        </p:txBody>
      </p:sp>
      <p:sp>
        <p:nvSpPr>
          <p:cNvPr id="3" name="Title 2"/>
          <p:cNvSpPr>
            <a:spLocks noGrp="1"/>
          </p:cNvSpPr>
          <p:nvPr>
            <p:ph type="title"/>
          </p:nvPr>
        </p:nvSpPr>
        <p:spPr/>
        <p:txBody>
          <a:bodyPr/>
          <a:lstStyle/>
          <a:p>
            <a:pPr algn="ctr"/>
            <a:r>
              <a:rPr lang="en-US" dirty="0" smtClean="0"/>
              <a:t>DO NOW QUESTIONS (5 </a:t>
            </a:r>
            <a:r>
              <a:rPr lang="en-US" dirty="0" err="1" smtClean="0"/>
              <a:t>pts</a:t>
            </a:r>
            <a:r>
              <a:rPr lang="en-US" dirty="0" smtClean="0"/>
              <a:t>)</a:t>
            </a:r>
            <a:endParaRPr lang="en-US" dirty="0"/>
          </a:p>
        </p:txBody>
      </p:sp>
    </p:spTree>
    <p:extLst>
      <p:ext uri="{BB962C8B-B14F-4D97-AF65-F5344CB8AC3E}">
        <p14:creationId xmlns:p14="http://schemas.microsoft.com/office/powerpoint/2010/main" val="8426155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326" y="152400"/>
            <a:ext cx="8885349" cy="628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3248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8077200" cy="6863417"/>
          </a:xfrm>
          <a:prstGeom prst="rect">
            <a:avLst/>
          </a:prstGeom>
          <a:noFill/>
        </p:spPr>
        <p:txBody>
          <a:bodyPr wrap="square" rtlCol="0">
            <a:spAutoFit/>
          </a:bodyPr>
          <a:lstStyle/>
          <a:p>
            <a:pPr algn="ctr"/>
            <a:r>
              <a:rPr lang="en-US" sz="4400" dirty="0" smtClean="0"/>
              <a:t>Increasingly, geographers are concerned with the </a:t>
            </a:r>
            <a:r>
              <a:rPr lang="en-US" sz="4400" b="1" dirty="0" smtClean="0"/>
              <a:t>GLOBAL </a:t>
            </a:r>
            <a:r>
              <a:rPr lang="en-US" sz="4400" dirty="0" smtClean="0"/>
              <a:t>scale.</a:t>
            </a:r>
            <a:br>
              <a:rPr lang="en-US" sz="4400" dirty="0" smtClean="0"/>
            </a:br>
            <a:endParaRPr lang="en-US" sz="4400" dirty="0" smtClean="0"/>
          </a:p>
          <a:p>
            <a:pPr algn="ctr"/>
            <a:r>
              <a:rPr lang="en-US" sz="4400" dirty="0" smtClean="0"/>
              <a:t>Technology has changed our world, bringing people ‘closer’ together and making patterns more routine.</a:t>
            </a:r>
          </a:p>
          <a:p>
            <a:pPr algn="ctr"/>
            <a:endParaRPr lang="en-US" sz="4400" dirty="0"/>
          </a:p>
          <a:p>
            <a:pPr algn="ctr"/>
            <a:endParaRPr lang="en-US" sz="4400" dirty="0"/>
          </a:p>
        </p:txBody>
      </p:sp>
    </p:spTree>
    <p:extLst>
      <p:ext uri="{BB962C8B-B14F-4D97-AF65-F5344CB8AC3E}">
        <p14:creationId xmlns:p14="http://schemas.microsoft.com/office/powerpoint/2010/main" val="29372374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763000" cy="6247864"/>
          </a:xfrm>
          <a:prstGeom prst="rect">
            <a:avLst/>
          </a:prstGeom>
        </p:spPr>
        <p:txBody>
          <a:bodyPr wrap="square">
            <a:spAutoFit/>
          </a:bodyPr>
          <a:lstStyle/>
          <a:p>
            <a:pPr lvl="0" algn="ctr"/>
            <a:r>
              <a:rPr lang="en-US" sz="4800" b="1" dirty="0"/>
              <a:t>Globalization</a:t>
            </a:r>
            <a:r>
              <a:rPr lang="en-US" sz="4400" dirty="0"/>
              <a:t> </a:t>
            </a:r>
            <a:r>
              <a:rPr lang="en-US" sz="4400" dirty="0" smtClean="0"/>
              <a:t>is the </a:t>
            </a:r>
            <a:r>
              <a:rPr lang="en-US" sz="4400" dirty="0"/>
              <a:t>‘shrinking’ of the world- not literally, but in terms of interaction and diffusion. </a:t>
            </a:r>
            <a:endParaRPr lang="en-US" sz="4400" dirty="0" smtClean="0"/>
          </a:p>
          <a:p>
            <a:pPr lvl="0" algn="ctr"/>
            <a:endParaRPr lang="en-US" sz="4400" dirty="0" smtClean="0"/>
          </a:p>
          <a:p>
            <a:pPr lvl="0" algn="ctr"/>
            <a:endParaRPr lang="en-US" sz="4400" dirty="0" smtClean="0"/>
          </a:p>
          <a:p>
            <a:pPr lvl="0" algn="ctr"/>
            <a:r>
              <a:rPr lang="en-US" sz="4400" i="1" dirty="0" smtClean="0"/>
              <a:t>Interaction</a:t>
            </a:r>
            <a:r>
              <a:rPr lang="en-US" sz="4400" dirty="0" smtClean="0"/>
              <a:t> </a:t>
            </a:r>
            <a:r>
              <a:rPr lang="en-US" sz="4400" dirty="0"/>
              <a:t>between disparate places is becoming more common than ever before.</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819400"/>
            <a:ext cx="1905000" cy="1490870"/>
          </a:xfrm>
          <a:prstGeom prst="rect">
            <a:avLst/>
          </a:prstGeom>
          <a:ln>
            <a:noFill/>
          </a:ln>
          <a:effectLst>
            <a:softEdge rad="112500"/>
          </a:effectLst>
        </p:spPr>
      </p:pic>
    </p:spTree>
    <p:extLst>
      <p:ext uri="{BB962C8B-B14F-4D97-AF65-F5344CB8AC3E}">
        <p14:creationId xmlns:p14="http://schemas.microsoft.com/office/powerpoint/2010/main" val="35965509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341" y="838200"/>
            <a:ext cx="9906000" cy="4953000"/>
          </a:xfrm>
          <a:prstGeom prst="rect">
            <a:avLst/>
          </a:prstGeom>
        </p:spPr>
      </p:pic>
    </p:spTree>
    <p:extLst>
      <p:ext uri="{BB962C8B-B14F-4D97-AF65-F5344CB8AC3E}">
        <p14:creationId xmlns:p14="http://schemas.microsoft.com/office/powerpoint/2010/main" val="8408366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550275" cy="5410200"/>
          </a:xfrm>
          <a:extLst>
            <a:ext uri="{FAA26D3D-D897-4be2-8F04-BA451C77F1D7}">
              <ma14:placeholderFlag xmlns:ma14="http://schemas.microsoft.com/office/mac/drawingml/2011/main" val="1"/>
            </a:ext>
          </a:extLst>
        </p:spPr>
        <p:txBody>
          <a:bodyPr>
            <a:noAutofit/>
          </a:bodyPr>
          <a:lstStyle/>
          <a:p>
            <a:pPr>
              <a:defRPr/>
            </a:pPr>
            <a:r>
              <a:rPr lang="en-US" sz="3200" dirty="0" smtClean="0">
                <a:ea typeface="+mn-ea"/>
                <a:cs typeface="ＭＳ Ｐゴシック" charset="0"/>
              </a:rPr>
              <a:t>Spatial Interaction</a:t>
            </a:r>
          </a:p>
          <a:p>
            <a:pPr marL="914400" lvl="1" indent="-514350">
              <a:defRPr/>
            </a:pPr>
            <a:r>
              <a:rPr lang="en-US" sz="2800" dirty="0" smtClean="0"/>
              <a:t>The farther away someone is from you, the less likely you two are to interact with one another</a:t>
            </a:r>
            <a:endParaRPr lang="en-US" sz="2800" dirty="0"/>
          </a:p>
          <a:p>
            <a:pPr marL="914400" lvl="1" indent="-514350">
              <a:defRPr/>
            </a:pPr>
            <a:endParaRPr lang="en-US" sz="2800" dirty="0" smtClean="0"/>
          </a:p>
          <a:p>
            <a:pPr marL="914400" lvl="1" indent="-514350">
              <a:defRPr/>
            </a:pPr>
            <a:endParaRPr lang="en-US" sz="2800" dirty="0"/>
          </a:p>
          <a:p>
            <a:pPr marL="914400" lvl="1" indent="-514350">
              <a:defRPr/>
            </a:pPr>
            <a:endParaRPr lang="en-US" sz="2800" dirty="0" smtClean="0"/>
          </a:p>
          <a:p>
            <a:pPr marL="914400" lvl="1" indent="-514350">
              <a:defRPr/>
            </a:pPr>
            <a:endParaRPr lang="en-US" sz="2800" dirty="0"/>
          </a:p>
          <a:p>
            <a:pPr marL="914400" lvl="1" indent="-514350">
              <a:defRPr/>
            </a:pPr>
            <a:endParaRPr lang="en-US" sz="2800" dirty="0" smtClean="0"/>
          </a:p>
          <a:p>
            <a:pPr marL="914400" lvl="1" indent="-514350">
              <a:defRPr/>
            </a:pPr>
            <a:endParaRPr lang="en-US" sz="2800" dirty="0"/>
          </a:p>
          <a:p>
            <a:pPr marL="914400" lvl="1" indent="-514350">
              <a:defRPr/>
            </a:pPr>
            <a:endParaRPr lang="en-US" sz="2800" dirty="0" smtClean="0"/>
          </a:p>
          <a:p>
            <a:pPr marL="1314450" lvl="2" indent="-514350">
              <a:defRPr/>
            </a:pPr>
            <a:r>
              <a:rPr lang="en-US" sz="2800" dirty="0" smtClean="0"/>
              <a:t>Trailing-off phenomenon of diminishing contact with the increase in distance is called </a:t>
            </a:r>
            <a:r>
              <a:rPr lang="en-US" sz="2800" b="1" i="1" dirty="0" smtClean="0"/>
              <a:t>distance decay</a:t>
            </a:r>
            <a:r>
              <a:rPr lang="en-US" sz="2800" i="1" dirty="0" smtClean="0"/>
              <a:t>. </a:t>
            </a:r>
          </a:p>
          <a:p>
            <a:pPr marL="800100" lvl="2" indent="0">
              <a:buNone/>
              <a:defRPr/>
            </a:pPr>
            <a:endParaRPr lang="en-US" sz="2800" dirty="0" smtClean="0"/>
          </a:p>
          <a:p>
            <a:pPr lvl="1">
              <a:defRPr/>
            </a:pPr>
            <a:endParaRPr lang="en-US" sz="28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447801"/>
            <a:ext cx="3044225" cy="3733800"/>
          </a:xfrm>
          <a:prstGeom prst="rect">
            <a:avLst/>
          </a:prstGeom>
        </p:spPr>
      </p:pic>
    </p:spTree>
    <p:extLst>
      <p:ext uri="{BB962C8B-B14F-4D97-AF65-F5344CB8AC3E}">
        <p14:creationId xmlns:p14="http://schemas.microsoft.com/office/powerpoint/2010/main" val="10645577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685800" y="0"/>
            <a:ext cx="7772400" cy="584200"/>
          </a:xfrm>
          <a:extLst>
            <a:ext uri="{FAA26D3D-D897-4be2-8F04-BA451C77F1D7}">
              <ma14:placeholderFlag xmlns:ma14="http://schemas.microsoft.com/office/mac/drawingml/2011/main" val="1"/>
            </a:ext>
          </a:extLst>
        </p:spPr>
        <p:txBody>
          <a:bodyPr>
            <a:normAutofit fontScale="90000"/>
          </a:bodyPr>
          <a:lstStyle/>
          <a:p>
            <a:pPr algn="ctr">
              <a:defRPr/>
            </a:pPr>
            <a:r>
              <a:rPr lang="en-US" dirty="0">
                <a:latin typeface="Goudy Old Style" charset="0"/>
                <a:ea typeface="ＭＳ Ｐゴシック" charset="0"/>
                <a:cs typeface="ＭＳ Ｐゴシック" charset="0"/>
              </a:rPr>
              <a:t>Space-Time </a:t>
            </a:r>
            <a:r>
              <a:rPr lang="en-US" dirty="0" smtClean="0">
                <a:latin typeface="Goudy Old Style" charset="0"/>
                <a:ea typeface="ＭＳ Ｐゴシック" charset="0"/>
                <a:cs typeface="ＭＳ Ｐゴシック" charset="0"/>
              </a:rPr>
              <a:t>Compression:</a:t>
            </a:r>
            <a:endParaRPr lang="en-US" dirty="0">
              <a:latin typeface="Goudy Old Style" charset="0"/>
              <a:ea typeface="ＭＳ Ｐゴシック" charset="0"/>
              <a:cs typeface="ＭＳ Ｐゴシック" charset="0"/>
            </a:endParaRPr>
          </a:p>
        </p:txBody>
      </p:sp>
      <p:sp>
        <p:nvSpPr>
          <p:cNvPr id="95234" name="Text Placeholder 2"/>
          <p:cNvSpPr>
            <a:spLocks noGrp="1"/>
          </p:cNvSpPr>
          <p:nvPr>
            <p:ph type="body" sz="half" idx="1"/>
          </p:nvPr>
        </p:nvSpPr>
        <p:spPr>
          <a:xfrm>
            <a:off x="-76200" y="609600"/>
            <a:ext cx="9372600" cy="1371600"/>
          </a:xfrm>
          <a:extLst>
            <a:ext uri="{FAA26D3D-D897-4be2-8F04-BA451C77F1D7}">
              <ma14:placeholderFlag xmlns:ma14="http://schemas.microsoft.com/office/mac/drawingml/2011/main" val="1"/>
            </a:ext>
          </a:extLst>
        </p:spPr>
        <p:txBody>
          <a:bodyPr/>
          <a:lstStyle/>
          <a:p>
            <a:pPr algn="ctr">
              <a:defRPr/>
            </a:pPr>
            <a:r>
              <a:rPr lang="en-US" dirty="0">
                <a:latin typeface="Goudy Old Style" charset="0"/>
                <a:ea typeface="ＭＳ Ｐゴシック" charset="0"/>
                <a:cs typeface="ＭＳ Ｐゴシック" charset="0"/>
              </a:rPr>
              <a:t>Reduction in time it takes for </a:t>
            </a:r>
            <a:r>
              <a:rPr lang="en-US" dirty="0" smtClean="0">
                <a:latin typeface="Goudy Old Style" charset="0"/>
                <a:ea typeface="ＭＳ Ｐゴシック" charset="0"/>
                <a:cs typeface="ＭＳ Ｐゴシック" charset="0"/>
              </a:rPr>
              <a:t>something </a:t>
            </a:r>
            <a:r>
              <a:rPr lang="en-US" dirty="0">
                <a:latin typeface="Goudy Old Style" charset="0"/>
                <a:ea typeface="ＭＳ Ｐゴシック" charset="0"/>
                <a:cs typeface="ＭＳ Ｐゴシック" charset="0"/>
              </a:rPr>
              <a:t>to reach another </a:t>
            </a:r>
            <a:r>
              <a:rPr lang="en-US" dirty="0" smtClean="0">
                <a:latin typeface="Goudy Old Style" charset="0"/>
                <a:ea typeface="ＭＳ Ｐゴシック" charset="0"/>
                <a:cs typeface="ＭＳ Ｐゴシック" charset="0"/>
              </a:rPr>
              <a:t>place. </a:t>
            </a:r>
          </a:p>
          <a:p>
            <a:pPr algn="ctr">
              <a:defRPr/>
            </a:pPr>
            <a:r>
              <a:rPr lang="en-US" dirty="0" smtClean="0">
                <a:latin typeface="Goudy Old Style" charset="0"/>
                <a:ea typeface="ＭＳ Ｐゴシック" charset="0"/>
                <a:cs typeface="ＭＳ Ｐゴシック" charset="0"/>
              </a:rPr>
              <a:t>KEY element of Globalization. </a:t>
            </a:r>
            <a:endParaRPr lang="en-US" dirty="0">
              <a:latin typeface="Goudy Old Style" charset="0"/>
              <a:ea typeface="ＭＳ Ｐゴシック" charset="0"/>
              <a:cs typeface="ＭＳ Ｐゴシック" charset="0"/>
            </a:endParaRPr>
          </a:p>
        </p:txBody>
      </p:sp>
      <p:sp>
        <p:nvSpPr>
          <p:cNvPr id="5" name="Slide Number Placeholder 4"/>
          <p:cNvSpPr>
            <a:spLocks noGrp="1"/>
          </p:cNvSpPr>
          <p:nvPr>
            <p:ph type="sldNum" sz="quarter" idx="12"/>
          </p:nvPr>
        </p:nvSpPr>
        <p:spPr/>
        <p:txBody>
          <a:bodyPr rtlCol="0"/>
          <a:lstStyle/>
          <a:p>
            <a:pPr>
              <a:defRPr/>
            </a:pPr>
            <a:fld id="{5D6D260B-C569-419A-AF1F-75ECBE044192}" type="slidenum">
              <a:rPr lang="en-US">
                <a:gradFill>
                  <a:gsLst>
                    <a:gs pos="0">
                      <a:schemeClr val="tx1">
                        <a:alpha val="10000"/>
                      </a:schemeClr>
                    </a:gs>
                    <a:gs pos="100000">
                      <a:schemeClr val="tx1">
                        <a:alpha val="10000"/>
                      </a:schemeClr>
                    </a:gs>
                  </a:gsLst>
                  <a:lin ang="5400000" scaled="0"/>
                </a:gradFill>
                <a:latin typeface="Impact" pitchFamily="34" charset="0"/>
                <a:ea typeface="+mn-ea"/>
              </a:rPr>
              <a:pPr>
                <a:defRPr/>
              </a:pPr>
              <a:t>15</a:t>
            </a:fld>
            <a:endParaRPr lang="en-US">
              <a:gradFill>
                <a:gsLst>
                  <a:gs pos="0">
                    <a:schemeClr val="tx1">
                      <a:alpha val="10000"/>
                    </a:schemeClr>
                  </a:gs>
                  <a:gs pos="100000">
                    <a:schemeClr val="tx1">
                      <a:alpha val="10000"/>
                    </a:schemeClr>
                  </a:gs>
                </a:gsLst>
                <a:lin ang="5400000" scaled="0"/>
              </a:gradFill>
              <a:latin typeface="Impact" pitchFamily="34" charset="0"/>
              <a:ea typeface="+mn-ea"/>
            </a:endParaRPr>
          </a:p>
        </p:txBody>
      </p:sp>
      <p:pic>
        <p:nvPicPr>
          <p:cNvPr id="148484" name="Picture 5" descr="CHG_10e_Figure_01_29–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208" y="1600200"/>
            <a:ext cx="5486400" cy="542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665068"/>
            <a:ext cx="2590800" cy="171598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940" y="3810000"/>
            <a:ext cx="3352800" cy="1885950"/>
          </a:xfrm>
          <a:prstGeom prst="rect">
            <a:avLst/>
          </a:prstGeom>
        </p:spPr>
      </p:pic>
    </p:spTree>
    <p:extLst>
      <p:ext uri="{BB962C8B-B14F-4D97-AF65-F5344CB8AC3E}">
        <p14:creationId xmlns:p14="http://schemas.microsoft.com/office/powerpoint/2010/main" val="28811878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US" sz="5400" dirty="0" smtClean="0"/>
              <a:t>There are some much-despised elements of </a:t>
            </a:r>
            <a:r>
              <a:rPr lang="en-US" sz="5400" b="1" dirty="0" smtClean="0"/>
              <a:t>globalization</a:t>
            </a:r>
            <a:r>
              <a:rPr lang="en-US" sz="5400" dirty="0" smtClean="0"/>
              <a:t>. Let’s quickly look at a couple.</a:t>
            </a:r>
            <a:endParaRPr lang="en-US" sz="5400" dirty="0"/>
          </a:p>
        </p:txBody>
      </p:sp>
      <p:sp>
        <p:nvSpPr>
          <p:cNvPr id="3" name="Title 2"/>
          <p:cNvSpPr>
            <a:spLocks noGrp="1"/>
          </p:cNvSpPr>
          <p:nvPr>
            <p:ph type="title"/>
          </p:nvPr>
        </p:nvSpPr>
        <p:spPr/>
        <p:txBody>
          <a:bodyPr/>
          <a:lstStyle/>
          <a:p>
            <a:pPr algn="ctr"/>
            <a:r>
              <a:rPr lang="en-US" b="0" u="sng" dirty="0" smtClean="0"/>
              <a:t>The Dark Side</a:t>
            </a:r>
            <a:endParaRPr lang="en-US" b="0" u="sng" dirty="0"/>
          </a:p>
        </p:txBody>
      </p:sp>
    </p:spTree>
    <p:extLst>
      <p:ext uri="{BB962C8B-B14F-4D97-AF65-F5344CB8AC3E}">
        <p14:creationId xmlns:p14="http://schemas.microsoft.com/office/powerpoint/2010/main" val="27174760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10600" cy="5262979"/>
          </a:xfrm>
          <a:prstGeom prst="rect">
            <a:avLst/>
          </a:prstGeom>
        </p:spPr>
        <p:txBody>
          <a:bodyPr wrap="square">
            <a:spAutoFit/>
          </a:bodyPr>
          <a:lstStyle/>
          <a:p>
            <a:pPr lvl="0"/>
            <a:r>
              <a:rPr lang="en-US" sz="4800" dirty="0"/>
              <a:t>Economic </a:t>
            </a:r>
            <a:r>
              <a:rPr lang="en-US" sz="4800" dirty="0" smtClean="0"/>
              <a:t>issues in </a:t>
            </a:r>
            <a:r>
              <a:rPr lang="en-US" sz="4800" dirty="0"/>
              <a:t>one part of the world are increasingly likely to cause ‘</a:t>
            </a:r>
            <a:r>
              <a:rPr lang="en-US" sz="4800" b="1" i="1" dirty="0"/>
              <a:t>ripples</a:t>
            </a:r>
            <a:r>
              <a:rPr lang="en-US" sz="4800" i="1" dirty="0"/>
              <a:t>’</a:t>
            </a:r>
            <a:r>
              <a:rPr lang="en-US" sz="4800" dirty="0"/>
              <a:t> throughout the rest of the </a:t>
            </a:r>
            <a:r>
              <a:rPr lang="en-US" sz="4800" dirty="0" smtClean="0"/>
              <a:t>system, </a:t>
            </a:r>
            <a:r>
              <a:rPr lang="en-US" sz="4800" dirty="0"/>
              <a:t>as economies grow ever more </a:t>
            </a:r>
            <a:r>
              <a:rPr lang="en-US" sz="4800" b="1" i="1" dirty="0"/>
              <a:t>interdependent</a:t>
            </a:r>
            <a:r>
              <a:rPr lang="en-US" sz="4800" dirty="0"/>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9401" y="4038600"/>
            <a:ext cx="3815255" cy="2514600"/>
          </a:xfrm>
          <a:prstGeom prst="rect">
            <a:avLst/>
          </a:prstGeom>
        </p:spPr>
      </p:pic>
    </p:spTree>
    <p:extLst>
      <p:ext uri="{BB962C8B-B14F-4D97-AF65-F5344CB8AC3E}">
        <p14:creationId xmlns:p14="http://schemas.microsoft.com/office/powerpoint/2010/main" val="12866737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262398"/>
            <a:ext cx="6991350" cy="5581650"/>
          </a:xfrm>
          <a:prstGeom prst="rect">
            <a:avLst/>
          </a:prstGeom>
        </p:spPr>
      </p:pic>
      <p:sp>
        <p:nvSpPr>
          <p:cNvPr id="4" name="TextBox 3"/>
          <p:cNvSpPr txBox="1"/>
          <p:nvPr/>
        </p:nvSpPr>
        <p:spPr>
          <a:xfrm>
            <a:off x="762000" y="152400"/>
            <a:ext cx="7848600" cy="1077218"/>
          </a:xfrm>
          <a:prstGeom prst="rect">
            <a:avLst/>
          </a:prstGeom>
          <a:noFill/>
        </p:spPr>
        <p:txBody>
          <a:bodyPr wrap="square" rtlCol="0">
            <a:spAutoFit/>
          </a:bodyPr>
          <a:lstStyle/>
          <a:p>
            <a:pPr algn="ctr"/>
            <a:r>
              <a:rPr lang="en-US" sz="3200" dirty="0" smtClean="0"/>
              <a:t>Example of economic ‘ripple’ effect:</a:t>
            </a:r>
          </a:p>
          <a:p>
            <a:pPr algn="ctr"/>
            <a:r>
              <a:rPr lang="en-US" sz="3200" dirty="0" smtClean="0"/>
              <a:t>The ASIAN CONTAGION of 1997</a:t>
            </a:r>
            <a:endParaRPr lang="en-US" sz="3200" dirty="0"/>
          </a:p>
        </p:txBody>
      </p:sp>
    </p:spTree>
    <p:extLst>
      <p:ext uri="{BB962C8B-B14F-4D97-AF65-F5344CB8AC3E}">
        <p14:creationId xmlns:p14="http://schemas.microsoft.com/office/powerpoint/2010/main" val="24710992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507" y="1981200"/>
            <a:ext cx="7978140" cy="4572000"/>
          </a:xfrm>
          <a:prstGeom prst="rect">
            <a:avLst/>
          </a:prstGeom>
        </p:spPr>
      </p:pic>
      <p:sp>
        <p:nvSpPr>
          <p:cNvPr id="3" name="TextBox 2"/>
          <p:cNvSpPr txBox="1"/>
          <p:nvPr/>
        </p:nvSpPr>
        <p:spPr>
          <a:xfrm>
            <a:off x="457200" y="533400"/>
            <a:ext cx="8458200" cy="1077218"/>
          </a:xfrm>
          <a:prstGeom prst="rect">
            <a:avLst/>
          </a:prstGeom>
          <a:noFill/>
        </p:spPr>
        <p:txBody>
          <a:bodyPr wrap="square" rtlCol="0">
            <a:spAutoFit/>
          </a:bodyPr>
          <a:lstStyle/>
          <a:p>
            <a:pPr algn="ctr"/>
            <a:r>
              <a:rPr lang="en-US" sz="3200" dirty="0" smtClean="0"/>
              <a:t>Example #2:</a:t>
            </a:r>
          </a:p>
          <a:p>
            <a:pPr algn="ctr"/>
            <a:r>
              <a:rPr lang="en-US" sz="3200" dirty="0" smtClean="0"/>
              <a:t>CHINESE STOCK MARKET CRASH of 2015</a:t>
            </a:r>
            <a:endParaRPr lang="en-US" sz="3200" dirty="0"/>
          </a:p>
        </p:txBody>
      </p:sp>
    </p:spTree>
    <p:extLst>
      <p:ext uri="{BB962C8B-B14F-4D97-AF65-F5344CB8AC3E}">
        <p14:creationId xmlns:p14="http://schemas.microsoft.com/office/powerpoint/2010/main" val="1199569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US" sz="8000" dirty="0" smtClean="0"/>
              <a:t>Why is Each Point on Earth Unique?</a:t>
            </a:r>
            <a:endParaRPr lang="en-US" sz="8000" dirty="0"/>
          </a:p>
        </p:txBody>
      </p:sp>
      <p:sp>
        <p:nvSpPr>
          <p:cNvPr id="3" name="Title 2"/>
          <p:cNvSpPr>
            <a:spLocks noGrp="1"/>
          </p:cNvSpPr>
          <p:nvPr>
            <p:ph type="title"/>
          </p:nvPr>
        </p:nvSpPr>
        <p:spPr/>
        <p:txBody>
          <a:bodyPr/>
          <a:lstStyle/>
          <a:p>
            <a:pPr algn="ctr"/>
            <a:r>
              <a:rPr lang="en-US" dirty="0" smtClean="0"/>
              <a:t>KEY ISSUE 2 Conclusion </a:t>
            </a:r>
            <a:endParaRPr lang="en-US" dirty="0"/>
          </a:p>
        </p:txBody>
      </p:sp>
    </p:spTree>
    <p:extLst>
      <p:ext uri="{BB962C8B-B14F-4D97-AF65-F5344CB8AC3E}">
        <p14:creationId xmlns:p14="http://schemas.microsoft.com/office/powerpoint/2010/main" val="40444624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233333"/>
          </a:xfrm>
          <a:prstGeom prst="rect">
            <a:avLst/>
          </a:prstGeom>
        </p:spPr>
      </p:pic>
      <p:sp>
        <p:nvSpPr>
          <p:cNvPr id="3" name="TextBox 2"/>
          <p:cNvSpPr txBox="1"/>
          <p:nvPr/>
        </p:nvSpPr>
        <p:spPr>
          <a:xfrm>
            <a:off x="914400" y="4495800"/>
            <a:ext cx="7620000" cy="2308324"/>
          </a:xfrm>
          <a:prstGeom prst="rect">
            <a:avLst/>
          </a:prstGeom>
          <a:noFill/>
        </p:spPr>
        <p:txBody>
          <a:bodyPr wrap="square" rtlCol="0">
            <a:spAutoFit/>
          </a:bodyPr>
          <a:lstStyle/>
          <a:p>
            <a:r>
              <a:rPr lang="en-US" sz="2800" dirty="0" smtClean="0"/>
              <a:t>Within days of Chinese markets plummeting, the Dow Jones average- the biggest US stock index- had its biggest 						single-day fall, 								</a:t>
            </a:r>
            <a:r>
              <a:rPr lang="en-US" sz="3200" b="1" i="1" dirty="0" smtClean="0"/>
              <a:t>ever.</a:t>
            </a:r>
            <a:endParaRPr lang="en-US" sz="2800" dirty="0"/>
          </a:p>
        </p:txBody>
      </p:sp>
    </p:spTree>
    <p:extLst>
      <p:ext uri="{BB962C8B-B14F-4D97-AF65-F5344CB8AC3E}">
        <p14:creationId xmlns:p14="http://schemas.microsoft.com/office/powerpoint/2010/main" val="9301527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4800600" cy="4826977"/>
          </a:xfrm>
          <a:prstGeom prst="rect">
            <a:avLst/>
          </a:prstGeom>
        </p:spPr>
      </p:pic>
      <p:sp>
        <p:nvSpPr>
          <p:cNvPr id="3" name="TextBox 2"/>
          <p:cNvSpPr txBox="1"/>
          <p:nvPr/>
        </p:nvSpPr>
        <p:spPr>
          <a:xfrm>
            <a:off x="4953000" y="609600"/>
            <a:ext cx="3962400" cy="3539430"/>
          </a:xfrm>
          <a:prstGeom prst="rect">
            <a:avLst/>
          </a:prstGeom>
          <a:noFill/>
        </p:spPr>
        <p:txBody>
          <a:bodyPr wrap="square" rtlCol="0">
            <a:spAutoFit/>
          </a:bodyPr>
          <a:lstStyle/>
          <a:p>
            <a:pPr algn="ctr"/>
            <a:r>
              <a:rPr lang="en-US" sz="2800" dirty="0" smtClean="0"/>
              <a:t>A HOUSING BUBBLE is when house prices build up to an unsustainable level. When it ‘pops,’ home values fall and many people are left </a:t>
            </a:r>
            <a:br>
              <a:rPr lang="en-US" sz="2800" dirty="0" smtClean="0"/>
            </a:br>
            <a:r>
              <a:rPr lang="en-US" sz="2800" dirty="0" smtClean="0"/>
              <a:t>‘</a:t>
            </a:r>
            <a:r>
              <a:rPr lang="en-US" sz="2800" b="1" dirty="0" smtClean="0"/>
              <a:t>UNDERWATER</a:t>
            </a:r>
            <a:r>
              <a:rPr lang="en-US" sz="2800" dirty="0" smtClean="0"/>
              <a:t>.’</a:t>
            </a:r>
            <a:endParaRPr lang="en-US" sz="2800" dirty="0"/>
          </a:p>
        </p:txBody>
      </p:sp>
      <p:sp>
        <p:nvSpPr>
          <p:cNvPr id="4" name="TextBox 3"/>
          <p:cNvSpPr txBox="1"/>
          <p:nvPr/>
        </p:nvSpPr>
        <p:spPr>
          <a:xfrm>
            <a:off x="5105400" y="4800600"/>
            <a:ext cx="3810000" cy="1754326"/>
          </a:xfrm>
          <a:prstGeom prst="rect">
            <a:avLst/>
          </a:prstGeom>
          <a:noFill/>
        </p:spPr>
        <p:txBody>
          <a:bodyPr wrap="square" rtlCol="0">
            <a:spAutoFit/>
          </a:bodyPr>
          <a:lstStyle/>
          <a:p>
            <a:pPr algn="ctr"/>
            <a:r>
              <a:rPr lang="en-US" sz="3600" dirty="0" smtClean="0"/>
              <a:t>This last happened in 2009.</a:t>
            </a:r>
            <a:endParaRPr lang="en-US" sz="3600" dirty="0"/>
          </a:p>
        </p:txBody>
      </p:sp>
    </p:spTree>
    <p:extLst>
      <p:ext uri="{BB962C8B-B14F-4D97-AF65-F5344CB8AC3E}">
        <p14:creationId xmlns:p14="http://schemas.microsoft.com/office/powerpoint/2010/main" val="18754074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71600"/>
            <a:ext cx="8229600" cy="3416320"/>
          </a:xfrm>
          <a:prstGeom prst="rect">
            <a:avLst/>
          </a:prstGeom>
          <a:noFill/>
        </p:spPr>
        <p:txBody>
          <a:bodyPr wrap="square" rtlCol="0">
            <a:spAutoFit/>
          </a:bodyPr>
          <a:lstStyle/>
          <a:p>
            <a:pPr algn="ctr"/>
            <a:r>
              <a:rPr lang="en-US" sz="7200" dirty="0" smtClean="0"/>
              <a:t>Who are the primary </a:t>
            </a:r>
            <a:r>
              <a:rPr lang="en-US" sz="7200" b="1" i="1" dirty="0" smtClean="0"/>
              <a:t>agents</a:t>
            </a:r>
            <a:r>
              <a:rPr lang="en-US" sz="7200" dirty="0" smtClean="0"/>
              <a:t> of </a:t>
            </a:r>
            <a:r>
              <a:rPr lang="en-US" sz="7200" b="1" dirty="0" smtClean="0"/>
              <a:t>GLOBALIZATION</a:t>
            </a:r>
            <a:r>
              <a:rPr lang="en-US" sz="7200" dirty="0" smtClean="0"/>
              <a:t>?</a:t>
            </a:r>
            <a:endParaRPr lang="en-US" sz="7200" dirty="0"/>
          </a:p>
        </p:txBody>
      </p:sp>
    </p:spTree>
    <p:extLst>
      <p:ext uri="{BB962C8B-B14F-4D97-AF65-F5344CB8AC3E}">
        <p14:creationId xmlns:p14="http://schemas.microsoft.com/office/powerpoint/2010/main" val="22497151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1657096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10600" cy="6463308"/>
          </a:xfrm>
          <a:prstGeom prst="rect">
            <a:avLst/>
          </a:prstGeom>
        </p:spPr>
        <p:txBody>
          <a:bodyPr wrap="square">
            <a:spAutoFit/>
          </a:bodyPr>
          <a:lstStyle/>
          <a:p>
            <a:pPr lvl="0" algn="ctr"/>
            <a:r>
              <a:rPr lang="en-US" sz="4000" b="1" dirty="0"/>
              <a:t>TRANSNATIONAL CORPORATIONS </a:t>
            </a:r>
            <a:r>
              <a:rPr lang="en-US" sz="4000" dirty="0"/>
              <a:t>are huge </a:t>
            </a:r>
            <a:r>
              <a:rPr lang="en-US" sz="4000" dirty="0" smtClean="0"/>
              <a:t>companies that </a:t>
            </a:r>
            <a:r>
              <a:rPr lang="en-US" sz="4000" dirty="0"/>
              <a:t>divide their activities between different countries and regions in order to </a:t>
            </a:r>
            <a:r>
              <a:rPr lang="en-US" sz="5400" b="1" i="1" dirty="0"/>
              <a:t>maximize profit</a:t>
            </a:r>
            <a:r>
              <a:rPr lang="en-US" sz="5400" dirty="0"/>
              <a:t>. </a:t>
            </a:r>
            <a:endParaRPr lang="en-US" sz="4000" dirty="0" smtClean="0"/>
          </a:p>
          <a:p>
            <a:pPr lvl="0" algn="ctr"/>
            <a:endParaRPr lang="en-US" sz="4000" dirty="0"/>
          </a:p>
          <a:p>
            <a:pPr lvl="0" algn="ctr"/>
            <a:r>
              <a:rPr lang="en-US" sz="4000" dirty="0" smtClean="0"/>
              <a:t>They </a:t>
            </a:r>
            <a:r>
              <a:rPr lang="en-US" sz="4000" dirty="0"/>
              <a:t>remain lucrative by correctly assessing the </a:t>
            </a:r>
            <a:r>
              <a:rPr lang="en-US" sz="4000" dirty="0" smtClean="0"/>
              <a:t>best location </a:t>
            </a:r>
            <a:r>
              <a:rPr lang="en-US" sz="4000" dirty="0"/>
              <a:t>for their </a:t>
            </a:r>
            <a:r>
              <a:rPr lang="en-US" sz="4000" dirty="0" smtClean="0"/>
              <a:t>activities </a:t>
            </a:r>
            <a:r>
              <a:rPr lang="en-US" sz="4000" dirty="0"/>
              <a:t>based on local conditions.</a:t>
            </a:r>
          </a:p>
        </p:txBody>
      </p:sp>
    </p:spTree>
    <p:extLst>
      <p:ext uri="{BB962C8B-B14F-4D97-AF65-F5344CB8AC3E}">
        <p14:creationId xmlns:p14="http://schemas.microsoft.com/office/powerpoint/2010/main" val="398495504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86800" cy="5632311"/>
          </a:xfrm>
          <a:prstGeom prst="rect">
            <a:avLst/>
          </a:prstGeom>
        </p:spPr>
        <p:txBody>
          <a:bodyPr wrap="square">
            <a:spAutoFit/>
          </a:bodyPr>
          <a:lstStyle/>
          <a:p>
            <a:pPr lvl="0" algn="ctr"/>
            <a:r>
              <a:rPr lang="en-US" sz="7200" b="1" dirty="0"/>
              <a:t>TNCs </a:t>
            </a:r>
            <a:r>
              <a:rPr lang="en-US" sz="7200" dirty="0"/>
              <a:t>have fostered the establishment of a </a:t>
            </a:r>
            <a:r>
              <a:rPr lang="en-US" sz="7200" b="1" i="1" dirty="0"/>
              <a:t>global division of labor</a:t>
            </a:r>
            <a:r>
              <a:rPr lang="en-US" sz="7200" dirty="0"/>
              <a:t>.</a:t>
            </a:r>
          </a:p>
        </p:txBody>
      </p:sp>
    </p:spTree>
    <p:extLst>
      <p:ext uri="{BB962C8B-B14F-4D97-AF65-F5344CB8AC3E}">
        <p14:creationId xmlns:p14="http://schemas.microsoft.com/office/powerpoint/2010/main" val="23937638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345000" cy="3581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1536" y="3552421"/>
            <a:ext cx="5509295" cy="3305577"/>
          </a:xfrm>
          <a:prstGeom prst="rect">
            <a:avLst/>
          </a:prstGeom>
        </p:spPr>
      </p:pic>
    </p:spTree>
    <p:extLst>
      <p:ext uri="{BB962C8B-B14F-4D97-AF65-F5344CB8AC3E}">
        <p14:creationId xmlns:p14="http://schemas.microsoft.com/office/powerpoint/2010/main" val="9074488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9449910" cy="486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62000" y="228600"/>
            <a:ext cx="8077200" cy="1077218"/>
          </a:xfrm>
          <a:prstGeom prst="rect">
            <a:avLst/>
          </a:prstGeom>
          <a:noFill/>
        </p:spPr>
        <p:txBody>
          <a:bodyPr wrap="square" rtlCol="0">
            <a:spAutoFit/>
          </a:bodyPr>
          <a:lstStyle/>
          <a:p>
            <a:pPr algn="ctr"/>
            <a:r>
              <a:rPr lang="en-US" sz="3200" b="1" dirty="0" smtClean="0"/>
              <a:t>Economic activities are regionalized – including </a:t>
            </a:r>
            <a:r>
              <a:rPr lang="en-US" sz="3200" b="1" i="1" dirty="0" smtClean="0"/>
              <a:t>production</a:t>
            </a:r>
            <a:r>
              <a:rPr lang="en-US" sz="3200" b="1" dirty="0" smtClean="0"/>
              <a:t> and </a:t>
            </a:r>
            <a:r>
              <a:rPr lang="en-US" sz="3200" b="1" i="1" dirty="0" smtClean="0"/>
              <a:t>consumption</a:t>
            </a:r>
            <a:endParaRPr lang="en-US" sz="3200" b="1" i="1" dirty="0"/>
          </a:p>
        </p:txBody>
      </p:sp>
    </p:spTree>
    <p:extLst>
      <p:ext uri="{BB962C8B-B14F-4D97-AF65-F5344CB8AC3E}">
        <p14:creationId xmlns:p14="http://schemas.microsoft.com/office/powerpoint/2010/main" val="20533469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229600" cy="2800767"/>
          </a:xfrm>
          <a:prstGeom prst="rect">
            <a:avLst/>
          </a:prstGeom>
          <a:noFill/>
        </p:spPr>
        <p:txBody>
          <a:bodyPr wrap="square" rtlCol="0">
            <a:spAutoFit/>
          </a:bodyPr>
          <a:lstStyle/>
          <a:p>
            <a:pPr algn="ctr"/>
            <a:r>
              <a:rPr lang="en-US" sz="4400" dirty="0" smtClean="0"/>
              <a:t>When two regions of Earth each fill a role needed by the other, this is called </a:t>
            </a:r>
            <a:r>
              <a:rPr lang="en-US" sz="4400" b="1" dirty="0" smtClean="0"/>
              <a:t>COMPLEMENTARITY</a:t>
            </a:r>
            <a:endParaRPr lang="en-US" sz="44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177" y="2895600"/>
            <a:ext cx="8202769" cy="4101385"/>
          </a:xfrm>
          <a:prstGeom prst="rect">
            <a:avLst/>
          </a:prstGeom>
        </p:spPr>
      </p:pic>
    </p:spTree>
    <p:extLst>
      <p:ext uri="{BB962C8B-B14F-4D97-AF65-F5344CB8AC3E}">
        <p14:creationId xmlns:p14="http://schemas.microsoft.com/office/powerpoint/2010/main" val="405020844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990600"/>
            <a:ext cx="8229600" cy="5410200"/>
          </a:xfrm>
          <a:extLst>
            <a:ext uri="{FAA26D3D-D897-4be2-8F04-BA451C77F1D7}">
              <ma14:placeholderFlag xmlns:ma14="http://schemas.microsoft.com/office/mac/drawingml/2011/main" val="1"/>
            </a:ext>
          </a:extLst>
        </p:spPr>
        <p:txBody>
          <a:bodyPr>
            <a:normAutofit/>
          </a:bodyPr>
          <a:lstStyle/>
          <a:p>
            <a:pPr lvl="1" algn="ctr"/>
            <a:r>
              <a:rPr lang="en-US" sz="3600" dirty="0"/>
              <a:t>I</a:t>
            </a:r>
            <a:r>
              <a:rPr lang="en-US" sz="3600" dirty="0" smtClean="0"/>
              <a:t>ncreasingly uniform cultural preferences produce uniform landscapes of material artifacts and cultural values.</a:t>
            </a:r>
          </a:p>
          <a:p>
            <a:pPr lvl="2" algn="ctr"/>
            <a:endParaRPr lang="en-US" sz="3200" dirty="0" smtClean="0"/>
          </a:p>
          <a:p>
            <a:pPr lvl="2" algn="ctr"/>
            <a:r>
              <a:rPr lang="en-US" sz="3200" b="1" dirty="0" smtClean="0"/>
              <a:t>In other words, people all around the world want to have what WE* have- and to live the way WE* live. </a:t>
            </a:r>
            <a:br>
              <a:rPr lang="en-US" sz="3200" b="1" dirty="0" smtClean="0"/>
            </a:br>
            <a:r>
              <a:rPr lang="en-US" sz="3200" b="1" dirty="0" smtClean="0"/>
              <a:t/>
            </a:r>
            <a:br>
              <a:rPr lang="en-US" sz="3200" b="1" dirty="0" smtClean="0"/>
            </a:br>
            <a:r>
              <a:rPr lang="en-US" sz="3200" b="1" dirty="0" smtClean="0"/>
              <a:t>* </a:t>
            </a:r>
            <a:r>
              <a:rPr lang="en-US" sz="3200" b="1" i="1" dirty="0" smtClean="0"/>
              <a:t>the developed world</a:t>
            </a:r>
            <a:endParaRPr lang="en-US" sz="3200" b="1" i="1" dirty="0"/>
          </a:p>
        </p:txBody>
      </p:sp>
      <p:sp>
        <p:nvSpPr>
          <p:cNvPr id="2" name="Title 1"/>
          <p:cNvSpPr>
            <a:spLocks noGrp="1"/>
          </p:cNvSpPr>
          <p:nvPr>
            <p:ph type="title"/>
          </p:nvPr>
        </p:nvSpPr>
        <p:spPr>
          <a:xfrm>
            <a:off x="0" y="0"/>
            <a:ext cx="9144000" cy="579438"/>
          </a:xfrm>
          <a:extLst>
            <a:ext uri="{FAA26D3D-D897-4be2-8F04-BA451C77F1D7}">
              <ma14:placeholderFlag xmlns:ma14="http://schemas.microsoft.com/office/mac/drawingml/2011/main" val="1"/>
            </a:ext>
          </a:extLst>
        </p:spPr>
        <p:txBody>
          <a:bodyPr>
            <a:normAutofit fontScale="90000"/>
          </a:bodyPr>
          <a:lstStyle/>
          <a:p>
            <a:pPr algn="ctr"/>
            <a:r>
              <a:rPr lang="en-US" b="0" dirty="0"/>
              <a:t>Globalization of </a:t>
            </a:r>
            <a:r>
              <a:rPr lang="en-US" dirty="0" smtClean="0"/>
              <a:t>Culture</a:t>
            </a:r>
            <a:endParaRPr lang="en-US" dirty="0"/>
          </a:p>
        </p:txBody>
      </p:sp>
    </p:spTree>
    <p:extLst>
      <p:ext uri="{BB962C8B-B14F-4D97-AF65-F5344CB8AC3E}">
        <p14:creationId xmlns:p14="http://schemas.microsoft.com/office/powerpoint/2010/main" val="3378990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57200" y="2057400"/>
            <a:ext cx="3905250" cy="4800600"/>
          </a:xfrm>
          <a:extLst>
            <a:ext uri="{FAA26D3D-D897-4be2-8F04-BA451C77F1D7}">
              <ma14:placeholderFlag xmlns:ma14="http://schemas.microsoft.com/office/mac/drawingml/2011/main" val="1"/>
            </a:ext>
          </a:extLst>
        </p:spPr>
        <p:txBody>
          <a:bodyPr/>
          <a:lstStyle/>
          <a:p>
            <a:pPr eaLnBrk="1" hangingPunct="1">
              <a:defRPr/>
            </a:pPr>
            <a:r>
              <a:rPr lang="en-US" dirty="0">
                <a:latin typeface="Times New Roman" charset="0"/>
                <a:ea typeface="ＭＳ Ｐゴシック" charset="0"/>
                <a:cs typeface="Times New Roman" charset="0"/>
              </a:rPr>
              <a:t>State of Nebraska</a:t>
            </a:r>
          </a:p>
          <a:p>
            <a:pPr eaLnBrk="1" hangingPunct="1">
              <a:defRPr/>
            </a:pPr>
            <a:r>
              <a:rPr lang="en-US" dirty="0">
                <a:latin typeface="Times New Roman" charset="0"/>
                <a:ea typeface="ＭＳ Ｐゴシック" charset="0"/>
                <a:cs typeface="Times New Roman" charset="0"/>
              </a:rPr>
              <a:t>Amazon River basin</a:t>
            </a:r>
          </a:p>
          <a:p>
            <a:pPr eaLnBrk="1" hangingPunct="1">
              <a:defRPr/>
            </a:pPr>
            <a:r>
              <a:rPr lang="en-US" dirty="0">
                <a:latin typeface="Times New Roman" charset="0"/>
                <a:ea typeface="ＭＳ Ｐゴシック" charset="0"/>
                <a:cs typeface="Times New Roman" charset="0"/>
              </a:rPr>
              <a:t>Dixie</a:t>
            </a:r>
          </a:p>
          <a:p>
            <a:pPr eaLnBrk="1" hangingPunct="1">
              <a:defRPr/>
            </a:pPr>
            <a:r>
              <a:rPr lang="en-US" dirty="0">
                <a:latin typeface="Times New Roman" charset="0"/>
                <a:ea typeface="ＭＳ Ｐゴシック" charset="0"/>
                <a:cs typeface="Times New Roman" charset="0"/>
              </a:rPr>
              <a:t>The Sun Belt</a:t>
            </a:r>
          </a:p>
          <a:p>
            <a:pPr eaLnBrk="1" hangingPunct="1">
              <a:defRPr/>
            </a:pPr>
            <a:r>
              <a:rPr lang="en-US" dirty="0">
                <a:latin typeface="Times New Roman" charset="0"/>
                <a:ea typeface="ＭＳ Ｐゴシック" charset="0"/>
                <a:cs typeface="Times New Roman" charset="0"/>
              </a:rPr>
              <a:t>Lancaster County</a:t>
            </a:r>
          </a:p>
          <a:p>
            <a:pPr eaLnBrk="1" hangingPunct="1">
              <a:defRPr/>
            </a:pPr>
            <a:r>
              <a:rPr lang="en-US" dirty="0">
                <a:latin typeface="Times New Roman" charset="0"/>
                <a:ea typeface="ＭＳ Ｐゴシック" charset="0"/>
                <a:cs typeface="Times New Roman" charset="0"/>
              </a:rPr>
              <a:t>Country of Brazil</a:t>
            </a:r>
          </a:p>
          <a:p>
            <a:pPr eaLnBrk="1" hangingPunct="1">
              <a:defRPr/>
            </a:pPr>
            <a:r>
              <a:rPr lang="en-US" dirty="0">
                <a:latin typeface="Times New Roman" charset="0"/>
                <a:ea typeface="ＭＳ Ｐゴシック" charset="0"/>
                <a:cs typeface="Times New Roman" charset="0"/>
              </a:rPr>
              <a:t>The </a:t>
            </a:r>
            <a:r>
              <a:rPr lang="en-US" dirty="0" smtClean="0">
                <a:latin typeface="Times New Roman" charset="0"/>
                <a:ea typeface="ＭＳ Ｐゴシック" charset="0"/>
                <a:cs typeface="Times New Roman" charset="0"/>
              </a:rPr>
              <a:t>I-84 </a:t>
            </a:r>
            <a:r>
              <a:rPr lang="en-US" dirty="0">
                <a:latin typeface="Times New Roman" charset="0"/>
                <a:ea typeface="ＭＳ Ｐゴシック" charset="0"/>
                <a:cs typeface="Times New Roman" charset="0"/>
              </a:rPr>
              <a:t>corridor</a:t>
            </a:r>
          </a:p>
          <a:p>
            <a:pPr eaLnBrk="1" hangingPunct="1">
              <a:defRPr/>
            </a:pPr>
            <a:r>
              <a:rPr lang="en-US" smtClean="0">
                <a:latin typeface="Times New Roman" charset="0"/>
                <a:ea typeface="ＭＳ Ｐゴシック" charset="0"/>
                <a:cs typeface="Times New Roman" charset="0"/>
              </a:rPr>
              <a:t>Red Sox Nation</a:t>
            </a:r>
            <a:endParaRPr lang="en-US" dirty="0">
              <a:latin typeface="Times New Roman" charset="0"/>
              <a:ea typeface="ＭＳ Ｐゴシック" charset="0"/>
              <a:cs typeface="Times New Roman" charset="0"/>
            </a:endParaRPr>
          </a:p>
          <a:p>
            <a:pPr eaLnBrk="1" hangingPunct="1">
              <a:defRPr/>
            </a:pPr>
            <a:endParaRPr lang="en-US" sz="2800" dirty="0">
              <a:latin typeface="Goudy Old Style" charset="0"/>
              <a:ea typeface="ＭＳ Ｐゴシック" charset="0"/>
              <a:cs typeface="ＭＳ Ｐゴシック" charset="0"/>
            </a:endParaRPr>
          </a:p>
        </p:txBody>
      </p:sp>
      <p:sp>
        <p:nvSpPr>
          <p:cNvPr id="7" name="Slide Number Placeholder 6"/>
          <p:cNvSpPr>
            <a:spLocks noGrp="1"/>
          </p:cNvSpPr>
          <p:nvPr>
            <p:ph type="sldNum" sz="quarter" idx="12"/>
          </p:nvPr>
        </p:nvSpPr>
        <p:spPr>
          <a:xfrm>
            <a:off x="7521575" y="5476875"/>
            <a:ext cx="1482725" cy="850900"/>
          </a:xfrm>
          <a:prstGeom prst="rect">
            <a:avLst/>
          </a:prstGeom>
        </p:spPr>
        <p:txBody>
          <a:bodyPr/>
          <a:lstStyle/>
          <a:p>
            <a:pPr>
              <a:defRPr/>
            </a:pPr>
            <a:fld id="{F609DC86-9698-4D02-B7E7-57503168FC9F}" type="slidenum">
              <a:rPr lang="en-US">
                <a:gradFill>
                  <a:gsLst>
                    <a:gs pos="0">
                      <a:schemeClr val="tx1">
                        <a:alpha val="10000"/>
                      </a:schemeClr>
                    </a:gs>
                    <a:gs pos="100000">
                      <a:schemeClr val="tx1">
                        <a:alpha val="10000"/>
                      </a:schemeClr>
                    </a:gs>
                  </a:gsLst>
                  <a:lin ang="5400000" scaled="0"/>
                </a:gradFill>
                <a:latin typeface="Impact" pitchFamily="34" charset="0"/>
                <a:ea typeface="+mn-ea"/>
              </a:rPr>
              <a:pPr>
                <a:defRPr/>
              </a:pPr>
              <a:t>3</a:t>
            </a:fld>
            <a:endParaRPr lang="en-US">
              <a:gradFill>
                <a:gsLst>
                  <a:gs pos="0">
                    <a:schemeClr val="tx1">
                      <a:alpha val="10000"/>
                    </a:schemeClr>
                  </a:gs>
                  <a:gs pos="100000">
                    <a:schemeClr val="tx1">
                      <a:alpha val="10000"/>
                    </a:schemeClr>
                  </a:gs>
                </a:gsLst>
                <a:lin ang="5400000" scaled="0"/>
              </a:gradFill>
              <a:latin typeface="Impact" pitchFamily="34" charset="0"/>
              <a:ea typeface="+mn-ea"/>
            </a:endParaRPr>
          </a:p>
        </p:txBody>
      </p:sp>
      <p:sp>
        <p:nvSpPr>
          <p:cNvPr id="77825" name="Rectangle 2"/>
          <p:cNvSpPr>
            <a:spLocks noGrp="1" noChangeArrowheads="1"/>
          </p:cNvSpPr>
          <p:nvPr>
            <p:ph type="title"/>
          </p:nvPr>
        </p:nvSpPr>
        <p:spPr>
          <a:xfrm>
            <a:off x="990600" y="152400"/>
            <a:ext cx="7313613" cy="868363"/>
          </a:xfrm>
          <a:extLst>
            <a:ext uri="{FAA26D3D-D897-4be2-8F04-BA451C77F1D7}">
              <ma14:placeholderFlag xmlns:ma14="http://schemas.microsoft.com/office/mac/drawingml/2011/main" val="1"/>
            </a:ext>
          </a:extLst>
        </p:spPr>
        <p:txBody>
          <a:bodyPr>
            <a:normAutofit fontScale="90000"/>
          </a:bodyPr>
          <a:lstStyle/>
          <a:p>
            <a:pPr eaLnBrk="1" hangingPunct="1"/>
            <a:r>
              <a:rPr lang="en-US" sz="4000" dirty="0" smtClean="0">
                <a:latin typeface="Goudy Old Style" pitchFamily="18" charset="0"/>
              </a:rPr>
              <a:t>Let</a:t>
            </a:r>
            <a:r>
              <a:rPr lang="ja-JP" altLang="en-US" sz="4000" dirty="0" smtClean="0">
                <a:latin typeface="Goudy Old Style" pitchFamily="18" charset="0"/>
              </a:rPr>
              <a:t>’</a:t>
            </a:r>
            <a:r>
              <a:rPr lang="en-US" altLang="ja-JP" sz="4000" dirty="0" smtClean="0">
                <a:latin typeface="Goudy Old Style" pitchFamily="18" charset="0"/>
              </a:rPr>
              <a:t>s Test Ourselves Over Regions:</a:t>
            </a:r>
            <a:br>
              <a:rPr lang="en-US" altLang="ja-JP" sz="4000" dirty="0" smtClean="0">
                <a:latin typeface="Goudy Old Style" pitchFamily="18" charset="0"/>
              </a:rPr>
            </a:br>
            <a:r>
              <a:rPr lang="en-US" altLang="ja-JP" sz="2400" dirty="0" smtClean="0">
                <a:latin typeface="Goudy Old Style" pitchFamily="18" charset="0"/>
              </a:rPr>
              <a:t>When the region on the left pops up, you decide if it is Formal, Functional, or Perceptual</a:t>
            </a:r>
            <a:endParaRPr lang="en-US" sz="2400" dirty="0" smtClean="0">
              <a:latin typeface="Goudy Old Style" pitchFamily="18" charset="0"/>
            </a:endParaRPr>
          </a:p>
        </p:txBody>
      </p:sp>
      <p:sp>
        <p:nvSpPr>
          <p:cNvPr id="17412" name="Rectangle 4"/>
          <p:cNvSpPr>
            <a:spLocks noChangeArrowheads="1"/>
          </p:cNvSpPr>
          <p:nvPr/>
        </p:nvSpPr>
        <p:spPr bwMode="auto">
          <a:xfrm>
            <a:off x="5810250" y="2133600"/>
            <a:ext cx="3005138"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a:t>Formal</a:t>
            </a:r>
          </a:p>
          <a:p>
            <a:pPr marL="342900" indent="-342900">
              <a:spcBef>
                <a:spcPct val="20000"/>
              </a:spcBef>
              <a:buFontTx/>
              <a:buChar char="•"/>
            </a:pPr>
            <a:r>
              <a:rPr lang="en-US" sz="3200"/>
              <a:t>Functional</a:t>
            </a:r>
          </a:p>
          <a:p>
            <a:pPr marL="342900" indent="-342900">
              <a:spcBef>
                <a:spcPct val="20000"/>
              </a:spcBef>
              <a:buFontTx/>
              <a:buChar char="•"/>
            </a:pPr>
            <a:r>
              <a:rPr lang="en-US" sz="3200"/>
              <a:t>Perceptual</a:t>
            </a:r>
          </a:p>
          <a:p>
            <a:pPr marL="342900" indent="-342900">
              <a:spcBef>
                <a:spcPct val="20000"/>
              </a:spcBef>
              <a:buFontTx/>
              <a:buChar char="•"/>
            </a:pPr>
            <a:r>
              <a:rPr lang="en-US" sz="3200"/>
              <a:t>Perceptual</a:t>
            </a:r>
          </a:p>
          <a:p>
            <a:pPr marL="342900" indent="-342900">
              <a:spcBef>
                <a:spcPct val="20000"/>
              </a:spcBef>
              <a:buFontTx/>
              <a:buChar char="•"/>
            </a:pPr>
            <a:r>
              <a:rPr lang="en-US" sz="3200"/>
              <a:t>Formal</a:t>
            </a:r>
          </a:p>
          <a:p>
            <a:pPr marL="342900" indent="-342900">
              <a:spcBef>
                <a:spcPct val="20000"/>
              </a:spcBef>
              <a:buFontTx/>
              <a:buChar char="•"/>
            </a:pPr>
            <a:r>
              <a:rPr lang="en-US" sz="3200"/>
              <a:t>Formal</a:t>
            </a:r>
          </a:p>
          <a:p>
            <a:pPr marL="342900" indent="-342900">
              <a:spcBef>
                <a:spcPct val="20000"/>
              </a:spcBef>
              <a:buFontTx/>
              <a:buChar char="•"/>
            </a:pPr>
            <a:r>
              <a:rPr lang="en-US" sz="3200"/>
              <a:t>Functional</a:t>
            </a:r>
          </a:p>
          <a:p>
            <a:pPr marL="342900" indent="-342900">
              <a:spcBef>
                <a:spcPct val="20000"/>
              </a:spcBef>
              <a:buFontTx/>
              <a:buChar char="•"/>
            </a:pPr>
            <a:r>
              <a:rPr lang="en-US" sz="3200"/>
              <a:t>Perceptual</a:t>
            </a:r>
          </a:p>
        </p:txBody>
      </p:sp>
      <p:sp>
        <p:nvSpPr>
          <p:cNvPr id="108548" name="Text Box 5"/>
          <p:cNvSpPr txBox="1">
            <a:spLocks noChangeArrowheads="1"/>
          </p:cNvSpPr>
          <p:nvPr/>
        </p:nvSpPr>
        <p:spPr bwMode="auto">
          <a:xfrm>
            <a:off x="533400" y="1295400"/>
            <a:ext cx="23082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50000"/>
              </a:spcBef>
            </a:pPr>
            <a:r>
              <a:rPr lang="en-US" sz="4000" u="sng">
                <a:latin typeface="Times New Roman" pitchFamily="18" charset="0"/>
              </a:rPr>
              <a:t>Region:</a:t>
            </a:r>
          </a:p>
        </p:txBody>
      </p:sp>
      <p:sp>
        <p:nvSpPr>
          <p:cNvPr id="108549" name="Text Box 6"/>
          <p:cNvSpPr txBox="1">
            <a:spLocks noChangeArrowheads="1"/>
          </p:cNvSpPr>
          <p:nvPr/>
        </p:nvSpPr>
        <p:spPr bwMode="auto">
          <a:xfrm>
            <a:off x="5181600" y="1371600"/>
            <a:ext cx="3336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spcBef>
                <a:spcPct val="50000"/>
              </a:spcBef>
            </a:pPr>
            <a:r>
              <a:rPr lang="en-US" u="sng">
                <a:latin typeface="Times New Roman" pitchFamily="18" charset="0"/>
              </a:rPr>
              <a:t>Formal, Functional, or Perceptual?</a:t>
            </a:r>
          </a:p>
        </p:txBody>
      </p:sp>
    </p:spTree>
    <p:extLst>
      <p:ext uri="{BB962C8B-B14F-4D97-AF65-F5344CB8AC3E}">
        <p14:creationId xmlns:p14="http://schemas.microsoft.com/office/powerpoint/2010/main" val="1361933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2">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412">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7412">
                                            <p:txEl>
                                              <p:pRg st="3" end="3"/>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7412">
                                            <p:txEl>
                                              <p:pRg st="4" end="4"/>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7412">
                                            <p:txEl>
                                              <p:pRg st="5" end="5"/>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7412">
                                            <p:txEl>
                                              <p:pRg st="6" end="6"/>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174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313" y="-304800"/>
            <a:ext cx="8382000" cy="6093976"/>
          </a:xfrm>
          <a:prstGeom prst="rect">
            <a:avLst/>
          </a:prstGeom>
        </p:spPr>
        <p:txBody>
          <a:bodyPr wrap="square">
            <a:spAutoFit/>
          </a:bodyPr>
          <a:lstStyle/>
          <a:p>
            <a:pPr lvl="2" algn="ctr"/>
            <a:endParaRPr lang="en-US" sz="4000" dirty="0"/>
          </a:p>
          <a:p>
            <a:pPr lvl="2" algn="ctr"/>
            <a:r>
              <a:rPr lang="en-US" sz="4000" i="1" dirty="0"/>
              <a:t>Fast-food restaurants</a:t>
            </a:r>
            <a:r>
              <a:rPr lang="en-US" sz="4000" dirty="0"/>
              <a:t>, </a:t>
            </a:r>
            <a:r>
              <a:rPr lang="en-US" sz="4000" i="1" dirty="0"/>
              <a:t>service stations</a:t>
            </a:r>
            <a:r>
              <a:rPr lang="en-US" sz="4000" dirty="0"/>
              <a:t>, and </a:t>
            </a:r>
            <a:r>
              <a:rPr lang="en-US" sz="4000" i="1" dirty="0"/>
              <a:t>retail</a:t>
            </a:r>
            <a:r>
              <a:rPr lang="en-US" sz="4000" dirty="0"/>
              <a:t> </a:t>
            </a:r>
            <a:r>
              <a:rPr lang="en-US" sz="4000" i="1" dirty="0"/>
              <a:t>chains</a:t>
            </a:r>
            <a:r>
              <a:rPr lang="en-US" sz="4000" dirty="0"/>
              <a:t> </a:t>
            </a:r>
            <a:r>
              <a:rPr lang="en-US" sz="5400" b="1" dirty="0"/>
              <a:t>deliberately create a visual appearance that </a:t>
            </a:r>
            <a:r>
              <a:rPr lang="en-US" sz="5400" b="1" dirty="0" smtClean="0"/>
              <a:t>differs </a:t>
            </a:r>
            <a:r>
              <a:rPr lang="en-US" sz="5400" b="1" dirty="0"/>
              <a:t>as little as possible</a:t>
            </a:r>
            <a:r>
              <a:rPr lang="en-US" sz="4800" dirty="0" smtClean="0"/>
              <a:t>.</a:t>
            </a:r>
            <a:endParaRPr lang="en-US" sz="4800" dirty="0"/>
          </a:p>
        </p:txBody>
      </p:sp>
    </p:spTree>
    <p:extLst>
      <p:ext uri="{BB962C8B-B14F-4D97-AF65-F5344CB8AC3E}">
        <p14:creationId xmlns:p14="http://schemas.microsoft.com/office/powerpoint/2010/main" val="263623662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57300"/>
            <a:ext cx="838041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8486547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0"/>
            <a:ext cx="4800600" cy="838200"/>
          </a:xfrm>
          <a:extLst>
            <a:ext uri="{FAA26D3D-D897-4be2-8F04-BA451C77F1D7}">
              <ma14:placeholderFlag xmlns:ma14="http://schemas.microsoft.com/office/mac/drawingml/2011/main" val="1"/>
            </a:ext>
          </a:extLst>
        </p:spPr>
        <p:txBody>
          <a:bodyPr>
            <a:noAutofit/>
          </a:bodyPr>
          <a:lstStyle/>
          <a:p>
            <a:pPr eaLnBrk="1" hangingPunct="1"/>
            <a:r>
              <a:rPr lang="en-US" smtClean="0">
                <a:solidFill>
                  <a:srgbClr val="993300"/>
                </a:solidFill>
                <a:effectLst>
                  <a:outerShdw blurRad="38100" dist="38100" dir="2700000" algn="tl">
                    <a:srgbClr val="C0C0C0"/>
                  </a:outerShdw>
                </a:effectLst>
                <a:latin typeface="Goudy Old Style" pitchFamily="18" charset="0"/>
              </a:rPr>
              <a:t>Cultural Diffusion</a:t>
            </a:r>
          </a:p>
        </p:txBody>
      </p:sp>
      <p:sp>
        <p:nvSpPr>
          <p:cNvPr id="95234" name="Rectangle 3"/>
          <p:cNvSpPr>
            <a:spLocks noGrp="1" noChangeArrowheads="1"/>
          </p:cNvSpPr>
          <p:nvPr>
            <p:ph type="body" sz="half" idx="1"/>
          </p:nvPr>
        </p:nvSpPr>
        <p:spPr>
          <a:xfrm>
            <a:off x="152400" y="914400"/>
            <a:ext cx="4495800" cy="5715000"/>
          </a:xfrm>
          <a:extLst>
            <a:ext uri="{FAA26D3D-D897-4be2-8F04-BA451C77F1D7}">
              <ma14:placeholderFlag xmlns:ma14="http://schemas.microsoft.com/office/mac/drawingml/2011/main" val="1"/>
            </a:ext>
          </a:extLst>
        </p:spPr>
        <p:txBody>
          <a:bodyPr/>
          <a:lstStyle/>
          <a:p>
            <a:pPr eaLnBrk="1" hangingPunct="1">
              <a:defRPr/>
            </a:pPr>
            <a:r>
              <a:rPr lang="en-US" sz="2800">
                <a:latin typeface="Goudy Old Style" charset="0"/>
                <a:ea typeface="ＭＳ Ｐゴシック" charset="0"/>
                <a:cs typeface="ＭＳ Ｐゴシック" charset="0"/>
              </a:rPr>
              <a:t>Cultural diffusion or spatial diffusion is the spread of an idea or innovation from its source to other cultures.  </a:t>
            </a:r>
          </a:p>
          <a:p>
            <a:pPr eaLnBrk="1" hangingPunct="1">
              <a:defRPr/>
            </a:pPr>
            <a:r>
              <a:rPr lang="en-US" sz="2800">
                <a:latin typeface="Goudy Old Style" charset="0"/>
                <a:ea typeface="ＭＳ Ｐゴシック" charset="0"/>
                <a:cs typeface="ＭＳ Ｐゴシック" charset="0"/>
              </a:rPr>
              <a:t>Diffusion occurs through the movement of people, goods or ideas.</a:t>
            </a:r>
          </a:p>
        </p:txBody>
      </p:sp>
      <p:sp>
        <p:nvSpPr>
          <p:cNvPr id="7" name="Slide Number Placeholder 6"/>
          <p:cNvSpPr>
            <a:spLocks noGrp="1"/>
          </p:cNvSpPr>
          <p:nvPr>
            <p:ph type="sldNum" sz="quarter" idx="12"/>
          </p:nvPr>
        </p:nvSpPr>
        <p:spPr/>
        <p:txBody>
          <a:bodyPr rtlCol="0"/>
          <a:lstStyle/>
          <a:p>
            <a:pPr>
              <a:defRPr/>
            </a:pPr>
            <a:fld id="{EB5F427F-50A0-4641-97B6-6023EBEDB266}" type="slidenum">
              <a:rPr lang="en-US">
                <a:gradFill>
                  <a:gsLst>
                    <a:gs pos="0">
                      <a:schemeClr val="tx1">
                        <a:alpha val="10000"/>
                      </a:schemeClr>
                    </a:gs>
                    <a:gs pos="100000">
                      <a:schemeClr val="tx1">
                        <a:alpha val="10000"/>
                      </a:schemeClr>
                    </a:gs>
                  </a:gsLst>
                  <a:lin ang="5400000" scaled="0"/>
                </a:gradFill>
                <a:latin typeface="Impact" pitchFamily="34" charset="0"/>
                <a:ea typeface="+mn-ea"/>
              </a:rPr>
              <a:pPr>
                <a:defRPr/>
              </a:pPr>
              <a:t>32</a:t>
            </a:fld>
            <a:endParaRPr lang="en-US">
              <a:gradFill>
                <a:gsLst>
                  <a:gs pos="0">
                    <a:schemeClr val="tx1">
                      <a:alpha val="10000"/>
                    </a:schemeClr>
                  </a:gs>
                  <a:gs pos="100000">
                    <a:schemeClr val="tx1">
                      <a:alpha val="10000"/>
                    </a:schemeClr>
                  </a:gs>
                </a:gsLst>
                <a:lin ang="5400000" scaled="0"/>
              </a:gradFill>
              <a:latin typeface="Impact" pitchFamily="34" charset="0"/>
              <a:ea typeface="+mn-ea"/>
            </a:endParaRPr>
          </a:p>
        </p:txBody>
      </p:sp>
      <p:pic>
        <p:nvPicPr>
          <p:cNvPr id="12493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3716" y="152401"/>
            <a:ext cx="45481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7952" y="3581401"/>
            <a:ext cx="431604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114800"/>
            <a:ext cx="2590800" cy="261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6430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farm1.static.flickr.com/79/221657119_30ef6375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56" y="381000"/>
            <a:ext cx="9036698" cy="580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292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6" y="4538657"/>
            <a:ext cx="8915400" cy="1938992"/>
          </a:xfrm>
          <a:prstGeom prst="rect">
            <a:avLst/>
          </a:prstGeom>
        </p:spPr>
        <p:txBody>
          <a:bodyPr wrap="square">
            <a:spAutoFit/>
          </a:bodyPr>
          <a:lstStyle/>
          <a:p>
            <a:pPr marL="1771650" lvl="3" indent="-514350">
              <a:defRPr/>
            </a:pPr>
            <a:r>
              <a:rPr lang="en-US" sz="2400" b="1" u="sng" dirty="0"/>
              <a:t>Core</a:t>
            </a:r>
            <a:r>
              <a:rPr lang="en-US" sz="2400" dirty="0"/>
              <a:t>: North America, Western Europe, and </a:t>
            </a:r>
            <a:r>
              <a:rPr lang="en-US" sz="2400" dirty="0" smtClean="0"/>
              <a:t>Japan.</a:t>
            </a:r>
          </a:p>
          <a:p>
            <a:pPr marL="1771650" lvl="3" indent="-514350">
              <a:defRPr/>
            </a:pPr>
            <a:r>
              <a:rPr lang="en-US" sz="2400" b="1" u="sng" dirty="0" smtClean="0"/>
              <a:t>Semi-Periphery</a:t>
            </a:r>
            <a:r>
              <a:rPr lang="en-US" sz="2400" dirty="0" smtClean="0"/>
              <a:t>: India, China, Brazil Iran, Mexico</a:t>
            </a:r>
            <a:endParaRPr lang="en-US" sz="2400" dirty="0"/>
          </a:p>
          <a:p>
            <a:pPr marL="1771650" lvl="3" indent="-514350">
              <a:defRPr/>
            </a:pPr>
            <a:r>
              <a:rPr lang="en-US" sz="2400" b="1" u="sng" dirty="0"/>
              <a:t>Periphery</a:t>
            </a:r>
            <a:r>
              <a:rPr lang="en-US" sz="2400" dirty="0"/>
              <a:t>: Africa, Asia, and Latin </a:t>
            </a:r>
            <a:r>
              <a:rPr lang="en-US" sz="2400" dirty="0" smtClean="0"/>
              <a:t>America</a:t>
            </a:r>
            <a:br>
              <a:rPr lang="en-US" sz="2400" dirty="0" smtClean="0"/>
            </a:br>
            <a:r>
              <a:rPr lang="en-US" sz="2400" dirty="0" smtClean="0"/>
              <a:t/>
            </a:r>
            <a:br>
              <a:rPr lang="en-US" sz="2400" dirty="0" smtClean="0"/>
            </a:br>
            <a:r>
              <a:rPr lang="en-US" sz="2400" dirty="0" smtClean="0"/>
              <a:t>      </a:t>
            </a:r>
            <a:r>
              <a:rPr lang="en-US" sz="2400" b="1" u="sng" dirty="0" smtClean="0"/>
              <a:t>CORE-PERIPHERY DIVISION OF THE WORLD</a:t>
            </a:r>
            <a:endParaRPr lang="en-US" sz="2400" b="1" u="sng"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 y="304800"/>
            <a:ext cx="9144000" cy="4231711"/>
          </a:xfrm>
          <a:prstGeom prst="rect">
            <a:avLst/>
          </a:prstGeom>
        </p:spPr>
      </p:pic>
    </p:spTree>
    <p:extLst>
      <p:ext uri="{BB962C8B-B14F-4D97-AF65-F5344CB8AC3E}">
        <p14:creationId xmlns:p14="http://schemas.microsoft.com/office/powerpoint/2010/main" val="420047059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15810"/>
            <a:ext cx="8229600" cy="6202362"/>
          </a:xfrm>
        </p:spPr>
        <p:txBody>
          <a:bodyPr>
            <a:normAutofit fontScale="90000"/>
          </a:bodyPr>
          <a:lstStyle/>
          <a:p>
            <a:pPr algn="ctr"/>
            <a:r>
              <a:rPr lang="en-US" dirty="0" smtClean="0"/>
              <a:t>Tear out a piece of paper.</a:t>
            </a:r>
            <a:br>
              <a:rPr lang="en-US" dirty="0" smtClean="0"/>
            </a:br>
            <a:r>
              <a:rPr lang="en-US" dirty="0"/>
              <a:t/>
            </a:r>
            <a:br>
              <a:rPr lang="en-US" dirty="0"/>
            </a:br>
            <a:r>
              <a:rPr lang="en-US" sz="4400" dirty="0" smtClean="0"/>
              <a:t>In the next 5 minutes, draw a very simple map of your neighborhood. Try to include as many locations as possible (parks, houses, stores, churches, </a:t>
            </a:r>
            <a:r>
              <a:rPr lang="en-US" sz="4400" dirty="0" err="1" smtClean="0"/>
              <a:t>etc</a:t>
            </a:r>
            <a:r>
              <a:rPr lang="en-US" sz="4400" dirty="0" smtClean="0"/>
              <a:t>). </a:t>
            </a:r>
            <a:r>
              <a:rPr lang="en-US" dirty="0" smtClean="0"/>
              <a:t/>
            </a:r>
            <a:br>
              <a:rPr lang="en-US" dirty="0" smtClean="0"/>
            </a:br>
            <a:r>
              <a:rPr lang="en-US" dirty="0" smtClean="0"/>
              <a:t/>
            </a:r>
            <a:br>
              <a:rPr lang="en-US" dirty="0" smtClean="0"/>
            </a:br>
            <a:r>
              <a:rPr lang="en-US" dirty="0" smtClean="0"/>
              <a:t>           </a:t>
            </a:r>
            <a:r>
              <a:rPr lang="en-US" i="1" u="sng" dirty="0" smtClean="0"/>
              <a:t>DO NOT LOOK AT A MAP.</a:t>
            </a:r>
            <a:endParaRPr lang="en-US" i="1" u="sng" dirty="0"/>
          </a:p>
        </p:txBody>
      </p:sp>
      <p:sp>
        <p:nvSpPr>
          <p:cNvPr id="2" name="TextBox 1"/>
          <p:cNvSpPr txBox="1"/>
          <p:nvPr/>
        </p:nvSpPr>
        <p:spPr>
          <a:xfrm>
            <a:off x="304800" y="10732"/>
            <a:ext cx="4953000" cy="584775"/>
          </a:xfrm>
          <a:prstGeom prst="rect">
            <a:avLst/>
          </a:prstGeom>
          <a:noFill/>
        </p:spPr>
        <p:txBody>
          <a:bodyPr wrap="square" rtlCol="0">
            <a:spAutoFit/>
          </a:bodyPr>
          <a:lstStyle/>
          <a:p>
            <a:r>
              <a:rPr lang="en-US" sz="3200" dirty="0" smtClean="0"/>
              <a:t>ACTIVITY  BREAK…….</a:t>
            </a:r>
            <a:endParaRPr lang="en-US" sz="3200" dirty="0"/>
          </a:p>
        </p:txBody>
      </p:sp>
    </p:spTree>
    <p:extLst>
      <p:ext uri="{BB962C8B-B14F-4D97-AF65-F5344CB8AC3E}">
        <p14:creationId xmlns:p14="http://schemas.microsoft.com/office/powerpoint/2010/main" val="57422382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0"/>
            <a:ext cx="8458200" cy="6247864"/>
          </a:xfrm>
          <a:prstGeom prst="rect">
            <a:avLst/>
          </a:prstGeom>
        </p:spPr>
        <p:txBody>
          <a:bodyPr wrap="square">
            <a:spAutoFit/>
          </a:bodyPr>
          <a:lstStyle/>
          <a:p>
            <a:pPr algn="ctr">
              <a:defRPr/>
            </a:pPr>
            <a:r>
              <a:rPr lang="en-US" sz="4000" b="1" dirty="0">
                <a:latin typeface="Bookman Old Style" pitchFamily="18" charset="0"/>
              </a:rPr>
              <a:t>Mental maps </a:t>
            </a:r>
            <a:r>
              <a:rPr lang="en-US" sz="4000" dirty="0">
                <a:latin typeface="Bookman Old Style" pitchFamily="18" charset="0"/>
              </a:rPr>
              <a:t>are maps in our minds of places we have been </a:t>
            </a:r>
            <a:endParaRPr lang="en-US" sz="4000" dirty="0" smtClean="0">
              <a:latin typeface="Bookman Old Style" pitchFamily="18" charset="0"/>
            </a:endParaRPr>
          </a:p>
          <a:p>
            <a:pPr algn="ctr">
              <a:defRPr/>
            </a:pPr>
            <a:endParaRPr lang="en-US" sz="4000" b="1" dirty="0">
              <a:latin typeface="Bookman Old Style" pitchFamily="18" charset="0"/>
            </a:endParaRPr>
          </a:p>
          <a:p>
            <a:pPr algn="ctr">
              <a:defRPr/>
            </a:pPr>
            <a:r>
              <a:rPr lang="en-US" sz="4000" b="1" dirty="0" smtClean="0">
                <a:latin typeface="Bookman Old Style" pitchFamily="18" charset="0"/>
              </a:rPr>
              <a:t>Activity </a:t>
            </a:r>
            <a:r>
              <a:rPr lang="en-US" sz="4000" b="1" dirty="0">
                <a:latin typeface="Bookman Old Style" pitchFamily="18" charset="0"/>
              </a:rPr>
              <a:t>spaces </a:t>
            </a:r>
            <a:r>
              <a:rPr lang="en-US" sz="4000" dirty="0">
                <a:latin typeface="Bookman Old Style" pitchFamily="18" charset="0"/>
              </a:rPr>
              <a:t>are those places we travel to routinely in our </a:t>
            </a:r>
            <a:r>
              <a:rPr lang="en-US" sz="4000" dirty="0" smtClean="0">
                <a:latin typeface="Bookman Old Style" pitchFamily="18" charset="0"/>
              </a:rPr>
              <a:t>daily cycles.</a:t>
            </a:r>
          </a:p>
          <a:p>
            <a:pPr algn="ctr">
              <a:defRPr/>
            </a:pPr>
            <a:endParaRPr lang="en-US" sz="4000" dirty="0">
              <a:latin typeface="Bookman Old Style" pitchFamily="18" charset="0"/>
            </a:endParaRPr>
          </a:p>
          <a:p>
            <a:pPr algn="ctr">
              <a:defRPr/>
            </a:pPr>
            <a:r>
              <a:rPr lang="en-US" sz="4000" dirty="0">
                <a:latin typeface="Bookman Old Style" pitchFamily="18" charset="0"/>
              </a:rPr>
              <a:t>Mental maps include </a:t>
            </a:r>
            <a:r>
              <a:rPr lang="en-US" sz="4000" b="1" i="1" dirty="0">
                <a:latin typeface="Bookman Old Style" pitchFamily="18" charset="0"/>
              </a:rPr>
              <a:t>terra</a:t>
            </a:r>
            <a:r>
              <a:rPr lang="en-US" sz="4000" i="1" dirty="0">
                <a:latin typeface="Bookman Old Style" pitchFamily="18" charset="0"/>
              </a:rPr>
              <a:t> </a:t>
            </a:r>
            <a:r>
              <a:rPr lang="en-US" sz="4000" b="1" i="1" dirty="0">
                <a:latin typeface="Bookman Old Style" pitchFamily="18" charset="0"/>
              </a:rPr>
              <a:t>incognita</a:t>
            </a:r>
            <a:r>
              <a:rPr lang="en-US" sz="4000" dirty="0">
                <a:latin typeface="Bookman Old Style" pitchFamily="18" charset="0"/>
              </a:rPr>
              <a:t>, unknown lands that are off </a:t>
            </a:r>
            <a:r>
              <a:rPr lang="en-US" sz="4000" dirty="0" smtClean="0">
                <a:latin typeface="Bookman Old Style" pitchFamily="18" charset="0"/>
              </a:rPr>
              <a:t>limits to our imagination.</a:t>
            </a:r>
            <a:endParaRPr lang="en-US" sz="4000" dirty="0">
              <a:latin typeface="Bookman Old Style" pitchFamily="18" charset="0"/>
            </a:endParaRPr>
          </a:p>
        </p:txBody>
      </p:sp>
    </p:spTree>
    <p:extLst>
      <p:ext uri="{BB962C8B-B14F-4D97-AF65-F5344CB8AC3E}">
        <p14:creationId xmlns:p14="http://schemas.microsoft.com/office/powerpoint/2010/main" val="241751929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5106988"/>
          </a:xfrm>
          <a:extLst>
            <a:ext uri="{FAA26D3D-D897-4be2-8F04-BA451C77F1D7}">
              <ma14:placeholderFlag xmlns:ma14="http://schemas.microsoft.com/office/mac/drawingml/2011/main" val="1"/>
            </a:ext>
          </a:extLst>
        </p:spPr>
        <p:txBody>
          <a:bodyPr/>
          <a:lstStyle/>
          <a:p>
            <a:pPr lvl="1" algn="ctr">
              <a:defRPr/>
            </a:pPr>
            <a:r>
              <a:rPr lang="en-US" sz="2800" i="1" dirty="0" smtClean="0">
                <a:ea typeface="+mn-ea"/>
              </a:rPr>
              <a:t>Space</a:t>
            </a:r>
            <a:r>
              <a:rPr lang="en-US" sz="2800" dirty="0" smtClean="0">
                <a:ea typeface="+mn-ea"/>
              </a:rPr>
              <a:t> refers to the physical gap or interval between two objects.</a:t>
            </a:r>
          </a:p>
          <a:p>
            <a:pPr lvl="1">
              <a:defRPr/>
            </a:pPr>
            <a:endParaRPr lang="en-US" dirty="0"/>
          </a:p>
          <a:p>
            <a:pPr lvl="1">
              <a:defRPr/>
            </a:pPr>
            <a:endParaRPr lang="en-US" dirty="0" smtClean="0">
              <a:ea typeface="+mn-ea"/>
            </a:endParaRPr>
          </a:p>
        </p:txBody>
      </p:sp>
      <p:sp>
        <p:nvSpPr>
          <p:cNvPr id="2" name="Title 1"/>
          <p:cNvSpPr>
            <a:spLocks noGrp="1"/>
          </p:cNvSpPr>
          <p:nvPr>
            <p:ph type="title"/>
          </p:nvPr>
        </p:nvSpPr>
        <p:spPr>
          <a:xfrm>
            <a:off x="0" y="17172"/>
            <a:ext cx="9144000" cy="579437"/>
          </a:xfrm>
          <a:extLst>
            <a:ext uri="{FAA26D3D-D897-4be2-8F04-BA451C77F1D7}">
              <ma14:placeholderFlag xmlns:ma14="http://schemas.microsoft.com/office/mac/drawingml/2011/main" val="1"/>
            </a:ext>
          </a:extLst>
        </p:spPr>
        <p:txBody>
          <a:bodyPr>
            <a:noAutofit/>
          </a:bodyPr>
          <a:lstStyle/>
          <a:p>
            <a:pPr algn="ctr">
              <a:defRPr/>
            </a:pPr>
            <a:r>
              <a:rPr lang="en-US" sz="4400" dirty="0">
                <a:cs typeface="ＭＳ Ｐゴシック" charset="0"/>
              </a:rPr>
              <a:t>Space: Distribution of Features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7067" y="1773067"/>
            <a:ext cx="7615632" cy="507213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8565" y="1785870"/>
            <a:ext cx="7133797" cy="5072130"/>
          </a:xfrm>
          <a:prstGeom prst="rect">
            <a:avLst/>
          </a:prstGeom>
        </p:spPr>
      </p:pic>
    </p:spTree>
    <p:extLst>
      <p:ext uri="{BB962C8B-B14F-4D97-AF65-F5344CB8AC3E}">
        <p14:creationId xmlns:p14="http://schemas.microsoft.com/office/powerpoint/2010/main" val="2709831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10600" cy="5867400"/>
          </a:xfrm>
          <a:extLst>
            <a:ext uri="{FAA26D3D-D897-4be2-8F04-BA451C77F1D7}">
              <ma14:placeholderFlag xmlns:ma14="http://schemas.microsoft.com/office/mac/drawingml/2011/main" val="1"/>
            </a:ext>
          </a:extLst>
        </p:spPr>
        <p:txBody>
          <a:bodyPr>
            <a:noAutofit/>
          </a:bodyPr>
          <a:lstStyle/>
          <a:p>
            <a:pPr lvl="1"/>
            <a:r>
              <a:rPr lang="en-US" sz="3200" dirty="0" smtClean="0"/>
              <a:t>3 Main properties of distribution</a:t>
            </a:r>
          </a:p>
          <a:p>
            <a:pPr marL="1371600" lvl="2" indent="-457200">
              <a:buFontTx/>
              <a:buAutoNum type="arabicPeriod"/>
            </a:pPr>
            <a:r>
              <a:rPr lang="en-US" sz="3200" b="1" dirty="0" smtClean="0"/>
              <a:t>Density</a:t>
            </a:r>
            <a:r>
              <a:rPr lang="en-US" sz="3200" dirty="0" smtClean="0"/>
              <a:t>- frequency with which something occurs in space</a:t>
            </a:r>
          </a:p>
          <a:p>
            <a:pPr lvl="6"/>
            <a:r>
              <a:rPr lang="en-US" sz="2400" dirty="0" smtClean="0"/>
              <a:t>Must be in a specified area (sq. km/mile usually)</a:t>
            </a:r>
          </a:p>
          <a:p>
            <a:pPr marL="1371600" lvl="2" indent="-457200">
              <a:buFontTx/>
              <a:buAutoNum type="arabicPeriod"/>
            </a:pPr>
            <a:r>
              <a:rPr lang="en-US" sz="3200" b="1" dirty="0" smtClean="0"/>
              <a:t>Concentration</a:t>
            </a:r>
            <a:r>
              <a:rPr lang="en-US" sz="3200" dirty="0" smtClean="0"/>
              <a:t>- extent of a feature</a:t>
            </a:r>
            <a:r>
              <a:rPr lang="en-US" altLang="en-US" sz="3200" dirty="0" smtClean="0"/>
              <a:t>’</a:t>
            </a:r>
            <a:r>
              <a:rPr lang="en-US" sz="3200" dirty="0" smtClean="0"/>
              <a:t>s spread over space</a:t>
            </a:r>
          </a:p>
          <a:p>
            <a:pPr lvl="4"/>
            <a:r>
              <a:rPr lang="en-US" sz="2800" dirty="0" smtClean="0"/>
              <a:t>Close together = </a:t>
            </a:r>
            <a:r>
              <a:rPr lang="en-US" sz="2800" b="1" i="1" dirty="0" smtClean="0"/>
              <a:t>clustered</a:t>
            </a:r>
            <a:r>
              <a:rPr lang="en-US" sz="2800" dirty="0" smtClean="0"/>
              <a:t>.</a:t>
            </a:r>
          </a:p>
          <a:p>
            <a:pPr lvl="4"/>
            <a:r>
              <a:rPr lang="en-US" sz="2800" dirty="0" smtClean="0"/>
              <a:t>Relatively far apart = </a:t>
            </a:r>
            <a:r>
              <a:rPr lang="en-US" sz="2800" b="1" i="1" dirty="0" smtClean="0"/>
              <a:t>dispersed</a:t>
            </a:r>
            <a:r>
              <a:rPr lang="en-US" sz="2800" dirty="0" smtClean="0"/>
              <a:t>.</a:t>
            </a:r>
          </a:p>
          <a:p>
            <a:pPr marL="1371600" lvl="2" indent="-457200">
              <a:buFontTx/>
              <a:buAutoNum type="arabicPeriod"/>
            </a:pPr>
            <a:r>
              <a:rPr lang="en-US" sz="3200" b="1" dirty="0" smtClean="0"/>
              <a:t>Pattern</a:t>
            </a:r>
            <a:r>
              <a:rPr lang="en-US" sz="3200" dirty="0" smtClean="0"/>
              <a:t>- geometric arrangement of objects in space</a:t>
            </a:r>
          </a:p>
        </p:txBody>
      </p:sp>
      <p:sp>
        <p:nvSpPr>
          <p:cNvPr id="2" name="Title 1"/>
          <p:cNvSpPr>
            <a:spLocks noGrp="1"/>
          </p:cNvSpPr>
          <p:nvPr>
            <p:ph type="title"/>
          </p:nvPr>
        </p:nvSpPr>
        <p:spPr>
          <a:xfrm>
            <a:off x="0" y="30163"/>
            <a:ext cx="9144000" cy="579437"/>
          </a:xfrm>
          <a:extLst>
            <a:ext uri="{FAA26D3D-D897-4be2-8F04-BA451C77F1D7}">
              <ma14:placeholderFlag xmlns:ma14="http://schemas.microsoft.com/office/mac/drawingml/2011/main" val="1"/>
            </a:ext>
          </a:extLst>
        </p:spPr>
        <p:txBody>
          <a:bodyPr>
            <a:normAutofit fontScale="90000"/>
          </a:bodyPr>
          <a:lstStyle/>
          <a:p>
            <a:pPr>
              <a:defRPr/>
            </a:pPr>
            <a:r>
              <a:rPr lang="en-US" sz="4400" dirty="0"/>
              <a:t>Space: Distribution of </a:t>
            </a:r>
            <a:r>
              <a:rPr lang="en-US" sz="4400" dirty="0" smtClean="0"/>
              <a:t>Features</a:t>
            </a:r>
            <a:endParaRPr lang="en-US" dirty="0">
              <a:ea typeface="+mj-ea"/>
            </a:endParaRPr>
          </a:p>
        </p:txBody>
      </p:sp>
    </p:spTree>
    <p:extLst>
      <p:ext uri="{BB962C8B-B14F-4D97-AF65-F5344CB8AC3E}">
        <p14:creationId xmlns:p14="http://schemas.microsoft.com/office/powerpoint/2010/main" val="250588059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2522"/>
            <a:ext cx="4114800" cy="692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 y="152400"/>
            <a:ext cx="4343400" cy="6124754"/>
          </a:xfrm>
          <a:prstGeom prst="rect">
            <a:avLst/>
          </a:prstGeom>
          <a:noFill/>
        </p:spPr>
        <p:txBody>
          <a:bodyPr wrap="square" rtlCol="0">
            <a:spAutoFit/>
          </a:bodyPr>
          <a:lstStyle/>
          <a:p>
            <a:pPr algn="ctr"/>
            <a:r>
              <a:rPr lang="en-US" sz="2800" b="1" u="sng" dirty="0" smtClean="0"/>
              <a:t>Distribution</a:t>
            </a:r>
          </a:p>
          <a:p>
            <a:pPr algn="ctr"/>
            <a:endParaRPr lang="en-US" sz="2800" dirty="0"/>
          </a:p>
          <a:p>
            <a:pPr algn="ctr"/>
            <a:r>
              <a:rPr lang="en-US" sz="2800" dirty="0" smtClean="0"/>
              <a:t>Each of these three examples has the same </a:t>
            </a:r>
            <a:r>
              <a:rPr lang="en-US" sz="2800" b="1" dirty="0" smtClean="0"/>
              <a:t>DENSITY-</a:t>
            </a:r>
            <a:r>
              <a:rPr lang="en-US" sz="2800" dirty="0" smtClean="0"/>
              <a:t> the same amount of in the same given area.</a:t>
            </a:r>
          </a:p>
          <a:p>
            <a:pPr algn="ctr"/>
            <a:endParaRPr lang="en-US" sz="2800" dirty="0"/>
          </a:p>
          <a:p>
            <a:pPr algn="ctr"/>
            <a:r>
              <a:rPr lang="en-US" sz="2800" dirty="0" smtClean="0"/>
              <a:t>Each, however, has a different </a:t>
            </a:r>
            <a:r>
              <a:rPr lang="en-US" sz="2800" b="1" dirty="0" smtClean="0"/>
              <a:t>CONCENTRATION</a:t>
            </a:r>
            <a:r>
              <a:rPr lang="en-US" sz="2800" dirty="0" smtClean="0"/>
              <a:t>.</a:t>
            </a:r>
            <a:br>
              <a:rPr lang="en-US" sz="2800" dirty="0" smtClean="0"/>
            </a:br>
            <a:r>
              <a:rPr lang="en-US" sz="2800" dirty="0" smtClean="0"/>
              <a:t/>
            </a:r>
            <a:br>
              <a:rPr lang="en-US" sz="2800" dirty="0" smtClean="0"/>
            </a:br>
            <a:r>
              <a:rPr lang="en-US" sz="2800" dirty="0" smtClean="0"/>
              <a:t>Each also has a different </a:t>
            </a:r>
            <a:r>
              <a:rPr lang="en-US" sz="2800" b="1" dirty="0" smtClean="0"/>
              <a:t>PATTERN</a:t>
            </a:r>
            <a:r>
              <a:rPr lang="en-US" sz="2800" dirty="0" smtClean="0"/>
              <a:t>.</a:t>
            </a:r>
          </a:p>
        </p:txBody>
      </p:sp>
    </p:spTree>
    <p:extLst>
      <p:ext uri="{BB962C8B-B14F-4D97-AF65-F5344CB8AC3E}">
        <p14:creationId xmlns:p14="http://schemas.microsoft.com/office/powerpoint/2010/main" val="36746647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990600"/>
            <a:ext cx="8229600" cy="5106988"/>
          </a:xfrm>
          <a:extLst>
            <a:ext uri="{FAA26D3D-D897-4be2-8F04-BA451C77F1D7}">
              <ma14:placeholderFlag xmlns:ma14="http://schemas.microsoft.com/office/mac/drawingml/2011/main" val="1"/>
            </a:ext>
          </a:extLst>
        </p:spPr>
        <p:txBody>
          <a:bodyPr>
            <a:noAutofit/>
          </a:bodyPr>
          <a:lstStyle/>
          <a:p>
            <a:pPr algn="ctr"/>
            <a:r>
              <a:rPr lang="en-US" sz="4000" u="sng" dirty="0" smtClean="0"/>
              <a:t>Regions of Culture</a:t>
            </a:r>
          </a:p>
          <a:p>
            <a:pPr lvl="1"/>
            <a:r>
              <a:rPr lang="en-US" sz="3600" b="1" i="1" dirty="0" smtClean="0"/>
              <a:t>CULTURE</a:t>
            </a:r>
            <a:r>
              <a:rPr lang="en-US" sz="3600" dirty="0" smtClean="0"/>
              <a:t>  is the body of </a:t>
            </a:r>
            <a:r>
              <a:rPr lang="en-US" sz="3600" i="1" dirty="0" smtClean="0"/>
              <a:t>beliefs</a:t>
            </a:r>
            <a:r>
              <a:rPr lang="en-US" sz="3600" dirty="0" smtClean="0"/>
              <a:t>, </a:t>
            </a:r>
            <a:r>
              <a:rPr lang="en-US" sz="3600" i="1" dirty="0" smtClean="0"/>
              <a:t>traits</a:t>
            </a:r>
            <a:r>
              <a:rPr lang="en-US" sz="3600" dirty="0" smtClean="0"/>
              <a:t>, and </a:t>
            </a:r>
            <a:r>
              <a:rPr lang="en-US" sz="3600" i="1" dirty="0" smtClean="0"/>
              <a:t>social forms </a:t>
            </a:r>
            <a:r>
              <a:rPr lang="en-US" sz="3600" dirty="0" smtClean="0"/>
              <a:t>that together constitute </a:t>
            </a:r>
            <a:r>
              <a:rPr lang="en-US" sz="3600" b="1" dirty="0" smtClean="0"/>
              <a:t>the distinct tradition of a group of people</a:t>
            </a:r>
            <a:r>
              <a:rPr lang="en-US" sz="3600" dirty="0" smtClean="0"/>
              <a:t>.</a:t>
            </a:r>
          </a:p>
          <a:p>
            <a:pPr marL="393192" lvl="1" indent="0">
              <a:buNone/>
            </a:pPr>
            <a:endParaRPr lang="en-US" sz="3600" dirty="0" smtClean="0"/>
          </a:p>
          <a:p>
            <a:pPr lvl="1" algn="ctr"/>
            <a:r>
              <a:rPr lang="en-US" sz="3600" dirty="0" smtClean="0"/>
              <a:t>Origin is Latin </a:t>
            </a:r>
            <a:r>
              <a:rPr lang="en-US" sz="3600" i="1" dirty="0" err="1" smtClean="0"/>
              <a:t>cultus</a:t>
            </a:r>
            <a:r>
              <a:rPr lang="en-US" sz="3600" dirty="0" smtClean="0"/>
              <a:t>, which means </a:t>
            </a:r>
            <a:r>
              <a:rPr lang="en-US" altLang="en-US" sz="3600" dirty="0" smtClean="0"/>
              <a:t>“</a:t>
            </a:r>
            <a:r>
              <a:rPr lang="en-US" sz="3600" dirty="0" smtClean="0"/>
              <a:t>to care for.”</a:t>
            </a:r>
          </a:p>
        </p:txBody>
      </p:sp>
      <p:sp>
        <p:nvSpPr>
          <p:cNvPr id="2" name="Title 1"/>
          <p:cNvSpPr>
            <a:spLocks noGrp="1"/>
          </p:cNvSpPr>
          <p:nvPr>
            <p:ph type="title"/>
          </p:nvPr>
        </p:nvSpPr>
        <p:spPr>
          <a:xfrm>
            <a:off x="0" y="30163"/>
            <a:ext cx="9144000" cy="579437"/>
          </a:xfrm>
          <a:extLst>
            <a:ext uri="{FAA26D3D-D897-4be2-8F04-BA451C77F1D7}">
              <ma14:placeholderFlag xmlns:ma14="http://schemas.microsoft.com/office/mac/drawingml/2011/main" val="1"/>
            </a:ext>
          </a:extLst>
        </p:spPr>
        <p:txBody>
          <a:bodyPr>
            <a:normAutofit fontScale="90000"/>
          </a:bodyPr>
          <a:lstStyle/>
          <a:p>
            <a:pPr algn="ctr">
              <a:defRPr/>
            </a:pPr>
            <a:endParaRPr lang="en-US" dirty="0">
              <a:ea typeface="+mj-ea"/>
            </a:endParaRPr>
          </a:p>
        </p:txBody>
      </p:sp>
    </p:spTree>
    <p:extLst>
      <p:ext uri="{BB962C8B-B14F-4D97-AF65-F5344CB8AC3E}">
        <p14:creationId xmlns:p14="http://schemas.microsoft.com/office/powerpoint/2010/main" val="155449501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672" y="-50692"/>
            <a:ext cx="5597728" cy="690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93794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sz="half" idx="1"/>
          </p:nvPr>
        </p:nvSpPr>
        <p:spPr>
          <a:xfrm>
            <a:off x="0" y="381000"/>
            <a:ext cx="4648200" cy="6096000"/>
          </a:xfrm>
          <a:extLst>
            <a:ext uri="{FAA26D3D-D897-4be2-8F04-BA451C77F1D7}">
              <ma14:placeholderFlag xmlns:ma14="http://schemas.microsoft.com/office/mac/drawingml/2011/main" val="1"/>
            </a:ext>
          </a:extLst>
        </p:spPr>
        <p:txBody>
          <a:bodyPr/>
          <a:lstStyle/>
          <a:p>
            <a:pPr algn="ctr" eaLnBrk="1" hangingPunct="1">
              <a:lnSpc>
                <a:spcPct val="90000"/>
              </a:lnSpc>
              <a:defRPr/>
            </a:pPr>
            <a:r>
              <a:rPr lang="en-US" sz="2600" b="1" dirty="0">
                <a:latin typeface="Goudy Old Style" charset="0"/>
                <a:ea typeface="ＭＳ Ｐゴシック" charset="0"/>
                <a:cs typeface="ＭＳ Ｐゴシック" charset="0"/>
              </a:rPr>
              <a:t> </a:t>
            </a:r>
            <a:r>
              <a:rPr lang="en-US" sz="2600" b="1" dirty="0" smtClean="0">
                <a:latin typeface="Goudy Old Style" charset="0"/>
                <a:ea typeface="ＭＳ Ｐゴシック" charset="0"/>
                <a:cs typeface="ＭＳ Ｐゴシック" charset="0"/>
              </a:rPr>
              <a:t>“The </a:t>
            </a:r>
            <a:r>
              <a:rPr lang="en-US" sz="2600" b="1" dirty="0">
                <a:latin typeface="Goudy Old Style" charset="0"/>
                <a:ea typeface="ＭＳ Ｐゴシック" charset="0"/>
                <a:cs typeface="ＭＳ Ｐゴシック" charset="0"/>
              </a:rPr>
              <a:t>Township and Range </a:t>
            </a:r>
            <a:r>
              <a:rPr lang="en-US" sz="2600" b="1" dirty="0" smtClean="0">
                <a:latin typeface="Goudy Old Style" charset="0"/>
                <a:ea typeface="ＭＳ Ｐゴシック" charset="0"/>
                <a:cs typeface="ＭＳ Ｐゴシック" charset="0"/>
              </a:rPr>
              <a:t>System</a:t>
            </a:r>
            <a:r>
              <a:rPr lang="en-US" sz="2600" dirty="0" smtClean="0">
                <a:latin typeface="Goudy Old Style" charset="0"/>
                <a:ea typeface="ＭＳ Ｐゴシック" charset="0"/>
                <a:cs typeface="ＭＳ Ｐゴシック" charset="0"/>
              </a:rPr>
              <a:t>” </a:t>
            </a:r>
          </a:p>
          <a:p>
            <a:pPr eaLnBrk="1" hangingPunct="1">
              <a:lnSpc>
                <a:spcPct val="90000"/>
              </a:lnSpc>
              <a:defRPr/>
            </a:pPr>
            <a:endParaRPr lang="en-US" sz="2600" b="1" dirty="0" smtClean="0">
              <a:latin typeface="Goudy Old Style" charset="0"/>
              <a:ea typeface="ＭＳ Ｐゴシック" charset="0"/>
              <a:cs typeface="ＭＳ Ｐゴシック" charset="0"/>
            </a:endParaRPr>
          </a:p>
          <a:p>
            <a:pPr eaLnBrk="1" hangingPunct="1">
              <a:lnSpc>
                <a:spcPct val="90000"/>
              </a:lnSpc>
              <a:defRPr/>
            </a:pPr>
            <a:r>
              <a:rPr lang="en-US" sz="2600" b="1" u="sng" dirty="0" smtClean="0">
                <a:latin typeface="Goudy Old Style" charset="0"/>
                <a:ea typeface="ＭＳ Ｐゴシック" charset="0"/>
                <a:cs typeface="ＭＳ Ｐゴシック" charset="0"/>
              </a:rPr>
              <a:t>US </a:t>
            </a:r>
            <a:r>
              <a:rPr lang="en-US" sz="2600" b="1" u="sng" dirty="0">
                <a:latin typeface="Goudy Old Style" charset="0"/>
                <a:ea typeface="ＭＳ Ｐゴシック" charset="0"/>
                <a:cs typeface="ＭＳ Ｐゴシック" charset="0"/>
              </a:rPr>
              <a:t>Land Ordinance of 1785</a:t>
            </a:r>
            <a:r>
              <a:rPr lang="en-US" sz="2600" dirty="0">
                <a:latin typeface="Goudy Old Style" charset="0"/>
                <a:ea typeface="ＭＳ Ｐゴシック" charset="0"/>
                <a:cs typeface="ＭＳ Ｐゴシック" charset="0"/>
              </a:rPr>
              <a:t>.</a:t>
            </a:r>
          </a:p>
          <a:p>
            <a:pPr eaLnBrk="1" hangingPunct="1">
              <a:lnSpc>
                <a:spcPct val="90000"/>
              </a:lnSpc>
              <a:defRPr/>
            </a:pPr>
            <a:r>
              <a:rPr lang="en-US" sz="2600" dirty="0">
                <a:latin typeface="Goudy Old Style" charset="0"/>
                <a:ea typeface="ＭＳ Ｐゴシック" charset="0"/>
                <a:cs typeface="ＭＳ Ｐゴシック" charset="0"/>
              </a:rPr>
              <a:t>Each township is divided into 36 </a:t>
            </a:r>
            <a:r>
              <a:rPr lang="en-US" sz="2600" b="1" dirty="0">
                <a:latin typeface="Goudy Old Style" charset="0"/>
                <a:ea typeface="ＭＳ Ｐゴシック" charset="0"/>
                <a:cs typeface="ＭＳ Ｐゴシック" charset="0"/>
              </a:rPr>
              <a:t>sections</a:t>
            </a:r>
            <a:r>
              <a:rPr lang="en-US" sz="2600" dirty="0">
                <a:latin typeface="Goudy Old Style" charset="0"/>
                <a:ea typeface="ＭＳ Ｐゴシック" charset="0"/>
                <a:cs typeface="ＭＳ Ｐゴシック" charset="0"/>
              </a:rPr>
              <a:t> </a:t>
            </a:r>
            <a:r>
              <a:rPr lang="en-US" sz="2600" dirty="0" smtClean="0">
                <a:latin typeface="Goudy Old Style" charset="0"/>
                <a:ea typeface="ＭＳ Ｐゴシック" charset="0"/>
                <a:cs typeface="ＭＳ Ｐゴシック" charset="0"/>
              </a:rPr>
              <a:t>, 1x1mile each</a:t>
            </a:r>
          </a:p>
          <a:p>
            <a:pPr eaLnBrk="1" hangingPunct="1">
              <a:lnSpc>
                <a:spcPct val="90000"/>
              </a:lnSpc>
              <a:defRPr/>
            </a:pPr>
            <a:r>
              <a:rPr lang="en-US" sz="2400" dirty="0" smtClean="0">
                <a:latin typeface="Goudy Old Style" charset="0"/>
                <a:ea typeface="ＭＳ Ｐゴシック" charset="0"/>
              </a:rPr>
              <a:t>Resulted </a:t>
            </a:r>
            <a:r>
              <a:rPr lang="en-US" sz="2400" dirty="0">
                <a:latin typeface="Goudy Old Style" charset="0"/>
                <a:ea typeface="ＭＳ Ｐゴシック" charset="0"/>
              </a:rPr>
              <a:t>in a </a:t>
            </a:r>
            <a:r>
              <a:rPr lang="en-US" sz="2400" b="1" dirty="0">
                <a:latin typeface="Goudy Old Style" charset="0"/>
                <a:ea typeface="ＭＳ Ｐゴシック" charset="0"/>
              </a:rPr>
              <a:t>grid-like pattern</a:t>
            </a:r>
          </a:p>
          <a:p>
            <a:pPr eaLnBrk="1" hangingPunct="1">
              <a:lnSpc>
                <a:spcPct val="90000"/>
              </a:lnSpc>
              <a:defRPr/>
            </a:pPr>
            <a:endParaRPr lang="en-US" sz="2600" b="1" dirty="0" smtClean="0">
              <a:latin typeface="Goudy Old Style" charset="0"/>
              <a:ea typeface="ＭＳ Ｐゴシック" charset="0"/>
              <a:cs typeface="ＭＳ Ｐゴシック" charset="0"/>
            </a:endParaRPr>
          </a:p>
          <a:p>
            <a:pPr algn="ctr" eaLnBrk="1" hangingPunct="1">
              <a:lnSpc>
                <a:spcPct val="90000"/>
              </a:lnSpc>
              <a:defRPr/>
            </a:pPr>
            <a:r>
              <a:rPr lang="en-US" sz="2600" b="1" u="sng" dirty="0" smtClean="0">
                <a:latin typeface="Goudy Old Style" charset="0"/>
                <a:ea typeface="ＭＳ Ｐゴシック" charset="0"/>
                <a:cs typeface="ＭＳ Ｐゴシック" charset="0"/>
              </a:rPr>
              <a:t>The </a:t>
            </a:r>
            <a:r>
              <a:rPr lang="en-US" sz="2600" b="1" u="sng" dirty="0">
                <a:latin typeface="Goudy Old Style" charset="0"/>
                <a:ea typeface="ＭＳ Ｐゴシック" charset="0"/>
                <a:cs typeface="ＭＳ Ｐゴシック" charset="0"/>
              </a:rPr>
              <a:t>Homestead Act of 1863 </a:t>
            </a:r>
            <a:r>
              <a:rPr lang="en-US" sz="2600" dirty="0">
                <a:latin typeface="Goudy Old Style" charset="0"/>
                <a:ea typeface="ＭＳ Ｐゴシック" charset="0"/>
                <a:cs typeface="ＭＳ Ｐゴシック" charset="0"/>
              </a:rPr>
              <a:t>encouraged the settlement of the West by giving each settler a </a:t>
            </a:r>
            <a:r>
              <a:rPr lang="en-US" sz="2600" b="1" dirty="0">
                <a:latin typeface="Goudy Old Style" charset="0"/>
                <a:ea typeface="ＭＳ Ｐゴシック" charset="0"/>
                <a:cs typeface="ＭＳ Ｐゴシック" charset="0"/>
              </a:rPr>
              <a:t>quarter section </a:t>
            </a:r>
            <a:r>
              <a:rPr lang="en-US" sz="2600" dirty="0">
                <a:latin typeface="Goudy Old Style" charset="0"/>
                <a:ea typeface="ＭＳ Ｐゴシック" charset="0"/>
                <a:cs typeface="ＭＳ Ｐゴシック" charset="0"/>
              </a:rPr>
              <a:t>or </a:t>
            </a:r>
            <a:r>
              <a:rPr lang="en-US" sz="2600" b="1" dirty="0">
                <a:latin typeface="Goudy Old Style" charset="0"/>
                <a:ea typeface="ＭＳ Ｐゴシック" charset="0"/>
                <a:cs typeface="ＭＳ Ｐゴシック" charset="0"/>
              </a:rPr>
              <a:t>160 acres of land</a:t>
            </a:r>
            <a:r>
              <a:rPr lang="en-US" sz="2600" dirty="0">
                <a:latin typeface="Goudy Old Style" charset="0"/>
                <a:ea typeface="ＭＳ Ｐゴシック" charset="0"/>
                <a:cs typeface="ＭＳ Ｐゴシック" charset="0"/>
              </a:rPr>
              <a:t>.</a:t>
            </a:r>
          </a:p>
        </p:txBody>
      </p:sp>
      <p:sp>
        <p:nvSpPr>
          <p:cNvPr id="4" name="Slide Number Placeholder 3"/>
          <p:cNvSpPr>
            <a:spLocks noGrp="1"/>
          </p:cNvSpPr>
          <p:nvPr>
            <p:ph type="sldNum" sz="quarter" idx="12"/>
          </p:nvPr>
        </p:nvSpPr>
        <p:spPr/>
        <p:txBody>
          <a:bodyPr rtlCol="0"/>
          <a:lstStyle/>
          <a:p>
            <a:pPr>
              <a:defRPr/>
            </a:pPr>
            <a:fld id="{683F3158-F683-4F51-811A-716DDCFE00BD}" type="slidenum">
              <a:rPr lang="en-US">
                <a:gradFill>
                  <a:gsLst>
                    <a:gs pos="0">
                      <a:schemeClr val="tx1">
                        <a:alpha val="10000"/>
                      </a:schemeClr>
                    </a:gs>
                    <a:gs pos="100000">
                      <a:schemeClr val="tx1">
                        <a:alpha val="10000"/>
                      </a:schemeClr>
                    </a:gs>
                  </a:gsLst>
                  <a:lin ang="5400000" scaled="0"/>
                </a:gradFill>
                <a:latin typeface="Impact" pitchFamily="34" charset="0"/>
                <a:ea typeface="+mn-ea"/>
              </a:rPr>
              <a:pPr>
                <a:defRPr/>
              </a:pPr>
              <a:t>41</a:t>
            </a:fld>
            <a:endParaRPr lang="en-US">
              <a:gradFill>
                <a:gsLst>
                  <a:gs pos="0">
                    <a:schemeClr val="tx1">
                      <a:alpha val="10000"/>
                    </a:schemeClr>
                  </a:gs>
                  <a:gs pos="100000">
                    <a:schemeClr val="tx1">
                      <a:alpha val="10000"/>
                    </a:schemeClr>
                  </a:gs>
                </a:gsLst>
                <a:lin ang="5400000" scaled="0"/>
              </a:gradFill>
              <a:latin typeface="Impact" pitchFamily="34" charset="0"/>
              <a:ea typeface="+mn-ea"/>
            </a:endParaRPr>
          </a:p>
        </p:txBody>
      </p:sp>
      <p:pic>
        <p:nvPicPr>
          <p:cNvPr id="6" name="ClipArt Placeholder 4"/>
          <p:cNvPicPr>
            <a:picLocks noGrp="1" noChangeAspect="1"/>
          </p:cNvPicPr>
          <p:nvPr>
            <p:ph type="clipArt" sz="half" idx="2"/>
          </p:nvPr>
        </p:nvPicPr>
        <p:blipFill>
          <a:blip r:embed="rId3" cstate="print">
            <a:extLst>
              <a:ext uri="{28A0092B-C50C-407E-A947-70E740481C1C}">
                <a14:useLocalDpi xmlns:a14="http://schemas.microsoft.com/office/drawing/2010/main" val="0"/>
              </a:ext>
            </a:extLst>
          </a:blip>
          <a:stretch>
            <a:fillRect/>
          </a:stretch>
        </p:blipFill>
        <p:spPr>
          <a:xfrm>
            <a:off x="4526695" y="1219200"/>
            <a:ext cx="4651649" cy="4648200"/>
          </a:xfrm>
        </p:spPr>
      </p:pic>
    </p:spTree>
    <p:extLst>
      <p:ext uri="{BB962C8B-B14F-4D97-AF65-F5344CB8AC3E}">
        <p14:creationId xmlns:p14="http://schemas.microsoft.com/office/powerpoint/2010/main" val="751748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5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2400"/>
            <a:ext cx="8534400" cy="6532728"/>
          </a:xfrm>
          <a:prstGeom prst="rect">
            <a:avLst/>
          </a:prstGeom>
        </p:spPr>
      </p:pic>
    </p:spTree>
    <p:extLst>
      <p:ext uri="{BB962C8B-B14F-4D97-AF65-F5344CB8AC3E}">
        <p14:creationId xmlns:p14="http://schemas.microsoft.com/office/powerpoint/2010/main" val="127035898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lipArt Placeholder 4"/>
          <p:cNvPicPr>
            <a:picLocks noGrp="1" noChangeAspect="1"/>
          </p:cNvPicPr>
          <p:nvPr>
            <p:ph type="clipArt" sz="half" idx="2"/>
          </p:nvPr>
        </p:nvPicPr>
        <p:blipFill>
          <a:blip r:embed="rId2" cstate="print">
            <a:extLst>
              <a:ext uri="{28A0092B-C50C-407E-A947-70E740481C1C}">
                <a14:useLocalDpi xmlns:a14="http://schemas.microsoft.com/office/drawing/2010/main" val="0"/>
              </a:ext>
            </a:extLst>
          </a:blip>
          <a:stretch>
            <a:fillRect/>
          </a:stretch>
        </p:blipFill>
        <p:spPr>
          <a:xfrm>
            <a:off x="533400" y="788681"/>
            <a:ext cx="8077201" cy="6103663"/>
          </a:xfrm>
        </p:spPr>
      </p:pic>
      <p:sp>
        <p:nvSpPr>
          <p:cNvPr id="6" name="TextBox 5"/>
          <p:cNvSpPr txBox="1"/>
          <p:nvPr/>
        </p:nvSpPr>
        <p:spPr>
          <a:xfrm>
            <a:off x="685800" y="0"/>
            <a:ext cx="7632879" cy="954107"/>
          </a:xfrm>
          <a:prstGeom prst="rect">
            <a:avLst/>
          </a:prstGeom>
          <a:noFill/>
        </p:spPr>
        <p:txBody>
          <a:bodyPr wrap="square" rtlCol="0">
            <a:spAutoFit/>
          </a:bodyPr>
          <a:lstStyle/>
          <a:p>
            <a:pPr algn="ctr"/>
            <a:r>
              <a:rPr lang="en-US" sz="2800" b="1" dirty="0" smtClean="0"/>
              <a:t>Iowa County Map – Example of Township and Range System</a:t>
            </a:r>
            <a:endParaRPr lang="en-US" sz="2800" b="1" dirty="0"/>
          </a:p>
        </p:txBody>
      </p:sp>
    </p:spTree>
    <p:extLst>
      <p:ext uri="{BB962C8B-B14F-4D97-AF65-F5344CB8AC3E}">
        <p14:creationId xmlns:p14="http://schemas.microsoft.com/office/powerpoint/2010/main" val="97624315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990600"/>
            <a:ext cx="8550275" cy="5410200"/>
          </a:xfrm>
          <a:extLst>
            <a:ext uri="{FAA26D3D-D897-4be2-8F04-BA451C77F1D7}">
              <ma14:placeholderFlag xmlns:ma14="http://schemas.microsoft.com/office/mac/drawingml/2011/main" val="1"/>
            </a:ext>
          </a:extLst>
        </p:spPr>
        <p:txBody>
          <a:bodyPr/>
          <a:lstStyle/>
          <a:p>
            <a:pPr lvl="1" algn="ctr">
              <a:defRPr/>
            </a:pPr>
            <a:r>
              <a:rPr lang="en-US" dirty="0" smtClean="0"/>
              <a:t>The patterns people live along </a:t>
            </a:r>
            <a:r>
              <a:rPr lang="en-US" dirty="0" smtClean="0">
                <a:ea typeface="+mn-ea"/>
              </a:rPr>
              <a:t>vary according </a:t>
            </a:r>
            <a:r>
              <a:rPr lang="en-US" dirty="0">
                <a:ea typeface="+mn-ea"/>
              </a:rPr>
              <a:t>to gender, ethnicity, </a:t>
            </a:r>
            <a:r>
              <a:rPr lang="en-US" dirty="0" smtClean="0">
                <a:ea typeface="+mn-ea"/>
              </a:rPr>
              <a:t>sexuality, and other identity factors.</a:t>
            </a:r>
          </a:p>
          <a:p>
            <a:pPr marL="393192" lvl="1" indent="0" algn="ctr">
              <a:buNone/>
              <a:defRPr/>
            </a:pPr>
            <a:endParaRPr lang="en-US" dirty="0" smtClean="0">
              <a:ea typeface="+mn-ea"/>
            </a:endParaRPr>
          </a:p>
          <a:p>
            <a:pPr lvl="1" algn="ctr">
              <a:defRPr/>
            </a:pPr>
            <a:r>
              <a:rPr lang="en-US" dirty="0" smtClean="0">
                <a:ea typeface="+mn-ea"/>
              </a:rPr>
              <a:t>The local </a:t>
            </a:r>
            <a:r>
              <a:rPr lang="en-US" sz="3600" b="1" dirty="0" smtClean="0">
                <a:ea typeface="+mn-ea"/>
              </a:rPr>
              <a:t>cultural landscape </a:t>
            </a:r>
            <a:r>
              <a:rPr lang="en-US" dirty="0" smtClean="0">
                <a:ea typeface="+mn-ea"/>
              </a:rPr>
              <a:t>communicates to people what the accepted norm is within a place.</a:t>
            </a:r>
          </a:p>
          <a:p>
            <a:pPr marL="393192" lvl="1" indent="0" algn="ctr">
              <a:buNone/>
              <a:defRPr/>
            </a:pPr>
            <a:r>
              <a:rPr lang="en-US" dirty="0" smtClean="0">
                <a:ea typeface="+mn-ea"/>
              </a:rPr>
              <a:t>	</a:t>
            </a:r>
          </a:p>
          <a:p>
            <a:pPr lvl="2" algn="ctr">
              <a:defRPr/>
            </a:pPr>
            <a:r>
              <a:rPr lang="en-US" dirty="0" smtClean="0">
                <a:ea typeface="+mn-ea"/>
              </a:rPr>
              <a:t>Ex. A bar or park that makes whites feel welcomed and people of color unwelcomed (or vice versa)</a:t>
            </a:r>
          </a:p>
          <a:p>
            <a:pPr marL="630936" lvl="2" indent="0" algn="ctr">
              <a:buNone/>
              <a:defRPr/>
            </a:pPr>
            <a:endParaRPr lang="en-US" dirty="0" smtClean="0">
              <a:ea typeface="+mn-ea"/>
            </a:endParaRPr>
          </a:p>
          <a:p>
            <a:pPr lvl="2" algn="ctr">
              <a:defRPr/>
            </a:pPr>
            <a:r>
              <a:rPr lang="en-US" dirty="0" smtClean="0">
                <a:ea typeface="+mn-ea"/>
              </a:rPr>
              <a:t>Ex. An inviting shopping district where people practicing alternative lifestyles flock, and where rainbow flags project a message of tolerance</a:t>
            </a:r>
          </a:p>
        </p:txBody>
      </p:sp>
      <p:sp>
        <p:nvSpPr>
          <p:cNvPr id="2" name="Title 1"/>
          <p:cNvSpPr>
            <a:spLocks noGrp="1"/>
          </p:cNvSpPr>
          <p:nvPr>
            <p:ph type="title"/>
          </p:nvPr>
        </p:nvSpPr>
        <p:spPr>
          <a:xfrm>
            <a:off x="0" y="30163"/>
            <a:ext cx="9144000" cy="579437"/>
          </a:xfrm>
          <a:extLst>
            <a:ext uri="{FAA26D3D-D897-4be2-8F04-BA451C77F1D7}">
              <ma14:placeholderFlag xmlns:ma14="http://schemas.microsoft.com/office/mac/drawingml/2011/main" val="1"/>
            </a:ext>
          </a:extLst>
        </p:spPr>
        <p:txBody>
          <a:bodyPr>
            <a:noAutofit/>
          </a:bodyPr>
          <a:lstStyle/>
          <a:p>
            <a:pPr>
              <a:defRPr/>
            </a:pPr>
            <a:r>
              <a:rPr lang="en-US" sz="5400" dirty="0">
                <a:cs typeface="ＭＳ Ｐゴシック" charset="0"/>
              </a:rPr>
              <a:t>Cultural Identity in Space</a:t>
            </a:r>
          </a:p>
        </p:txBody>
      </p:sp>
    </p:spTree>
    <p:extLst>
      <p:ext uri="{BB962C8B-B14F-4D97-AF65-F5344CB8AC3E}">
        <p14:creationId xmlns:p14="http://schemas.microsoft.com/office/powerpoint/2010/main" val="20569163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04" y="990601"/>
            <a:ext cx="8998372" cy="495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703412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44" y="609600"/>
            <a:ext cx="9108981" cy="5334000"/>
          </a:xfrm>
        </p:spPr>
      </p:pic>
    </p:spTree>
    <p:extLst>
      <p:ext uri="{BB962C8B-B14F-4D97-AF65-F5344CB8AC3E}">
        <p14:creationId xmlns:p14="http://schemas.microsoft.com/office/powerpoint/2010/main" val="115853919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533401"/>
            <a:ext cx="8229600" cy="4495800"/>
          </a:xfrm>
          <a:extLst>
            <a:ext uri="{FAA26D3D-D897-4be2-8F04-BA451C77F1D7}">
              <ma14:placeholderFlag xmlns:ma14="http://schemas.microsoft.com/office/mac/drawingml/2011/main" val="1"/>
            </a:ext>
          </a:extLst>
        </p:spPr>
        <p:txBody>
          <a:bodyPr/>
          <a:lstStyle/>
          <a:p>
            <a:pPr algn="ctr">
              <a:defRPr/>
            </a:pPr>
            <a:r>
              <a:rPr lang="en-US" sz="3200" b="1" u="sng" dirty="0" smtClean="0"/>
              <a:t>Hearth</a:t>
            </a:r>
            <a:r>
              <a:rPr lang="en-US" sz="3200" b="1" dirty="0" smtClean="0"/>
              <a:t>:</a:t>
            </a:r>
          </a:p>
          <a:p>
            <a:pPr marL="109728" indent="0" algn="ctr">
              <a:buNone/>
              <a:defRPr/>
            </a:pPr>
            <a:r>
              <a:rPr lang="en-US" sz="3200" b="1" dirty="0" smtClean="0"/>
              <a:t>a place from which something originates</a:t>
            </a:r>
          </a:p>
          <a:p>
            <a:pPr marL="0" indent="0">
              <a:buFontTx/>
              <a:buNone/>
              <a:defRPr/>
            </a:pPr>
            <a:endParaRPr lang="en-US" dirty="0" smtClean="0"/>
          </a:p>
          <a:p>
            <a:pPr>
              <a:defRPr/>
            </a:pPr>
            <a:endParaRPr lang="en-US" dirty="0" smtClean="0"/>
          </a:p>
        </p:txBody>
      </p:sp>
      <p:sp>
        <p:nvSpPr>
          <p:cNvPr id="2" name="Title 1"/>
          <p:cNvSpPr>
            <a:spLocks noGrp="1"/>
          </p:cNvSpPr>
          <p:nvPr>
            <p:ph type="title"/>
          </p:nvPr>
        </p:nvSpPr>
        <p:spPr>
          <a:xfrm>
            <a:off x="0" y="30163"/>
            <a:ext cx="9144000" cy="579437"/>
          </a:xfrm>
          <a:extLst>
            <a:ext uri="{FAA26D3D-D897-4be2-8F04-BA451C77F1D7}">
              <ma14:placeholderFlag xmlns:ma14="http://schemas.microsoft.com/office/mac/drawingml/2011/main" val="1"/>
            </a:ext>
          </a:extLst>
        </p:spPr>
        <p:txBody>
          <a:bodyPr>
            <a:normAutofit fontScale="90000"/>
          </a:bodyPr>
          <a:lstStyle/>
          <a:p>
            <a:pPr algn="ctr">
              <a:defRPr/>
            </a:pPr>
            <a:r>
              <a:rPr lang="en-US" dirty="0" smtClean="0"/>
              <a:t>Hearths and Diffusion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8" y="2209800"/>
            <a:ext cx="9127901" cy="4777886"/>
          </a:xfrm>
          <a:prstGeom prst="rect">
            <a:avLst/>
          </a:prstGeom>
        </p:spPr>
      </p:pic>
    </p:spTree>
    <p:extLst>
      <p:ext uri="{BB962C8B-B14F-4D97-AF65-F5344CB8AC3E}">
        <p14:creationId xmlns:p14="http://schemas.microsoft.com/office/powerpoint/2010/main" val="57561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defRPr/>
            </a:pPr>
            <a:r>
              <a:rPr lang="en-US" sz="4400" b="1" u="sng" dirty="0" smtClean="0"/>
              <a:t>DIFFUSION</a:t>
            </a:r>
            <a:r>
              <a:rPr lang="en-US" sz="4400" dirty="0" smtClean="0"/>
              <a:t>:</a:t>
            </a:r>
          </a:p>
          <a:p>
            <a:pPr marL="109728" indent="0" algn="ctr">
              <a:buNone/>
              <a:defRPr/>
            </a:pPr>
            <a:endParaRPr lang="en-US" sz="4000" dirty="0"/>
          </a:p>
          <a:p>
            <a:pPr algn="ctr">
              <a:defRPr/>
            </a:pPr>
            <a:r>
              <a:rPr lang="en-US" sz="4000" dirty="0"/>
              <a:t>Process by which a </a:t>
            </a:r>
            <a:r>
              <a:rPr lang="en-US" sz="4000" dirty="0" smtClean="0"/>
              <a:t>something spreads </a:t>
            </a:r>
            <a:r>
              <a:rPr lang="en-US" sz="4000" dirty="0"/>
              <a:t>across space from one place to another.</a:t>
            </a:r>
          </a:p>
          <a:p>
            <a:pPr algn="ctr"/>
            <a:endParaRPr lang="en-US" sz="4000" dirty="0"/>
          </a:p>
        </p:txBody>
      </p:sp>
      <p:sp>
        <p:nvSpPr>
          <p:cNvPr id="3" name="Title 2"/>
          <p:cNvSpPr>
            <a:spLocks noGrp="1"/>
          </p:cNvSpPr>
          <p:nvPr>
            <p:ph type="title"/>
          </p:nvPr>
        </p:nvSpPr>
        <p:spPr/>
        <p:txBody>
          <a:bodyPr/>
          <a:lstStyle/>
          <a:p>
            <a:r>
              <a:rPr lang="en-US" dirty="0" smtClean="0"/>
              <a:t>Diffusion of People and Ideas</a:t>
            </a:r>
            <a:endParaRPr lang="en-US" dirty="0"/>
          </a:p>
        </p:txBody>
      </p:sp>
    </p:spTree>
    <p:extLst>
      <p:ext uri="{BB962C8B-B14F-4D97-AF65-F5344CB8AC3E}">
        <p14:creationId xmlns:p14="http://schemas.microsoft.com/office/powerpoint/2010/main" val="65548290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304800"/>
            <a:ext cx="8763000" cy="5943600"/>
          </a:xfrm>
          <a:extLst>
            <a:ext uri="{FAA26D3D-D897-4be2-8F04-BA451C77F1D7}">
              <ma14:placeholderFlag xmlns:ma14="http://schemas.microsoft.com/office/mac/drawingml/2011/main" val="1"/>
            </a:ext>
          </a:extLst>
        </p:spPr>
        <p:txBody>
          <a:bodyPr/>
          <a:lstStyle/>
          <a:p>
            <a:pPr lvl="1">
              <a:defRPr/>
            </a:pPr>
            <a:r>
              <a:rPr lang="en-US" sz="2600" dirty="0">
                <a:ea typeface="ＭＳ Ｐゴシック" charset="0"/>
              </a:rPr>
              <a:t>4</a:t>
            </a:r>
            <a:r>
              <a:rPr lang="en-US" sz="2600" dirty="0" smtClean="0">
                <a:ea typeface="ＭＳ Ｐゴシック" charset="0"/>
              </a:rPr>
              <a:t> Types of Diffusion</a:t>
            </a:r>
          </a:p>
          <a:p>
            <a:pPr marL="1371600" lvl="2" indent="-457200">
              <a:buFontTx/>
              <a:buAutoNum type="arabicPeriod"/>
              <a:defRPr/>
            </a:pPr>
            <a:r>
              <a:rPr lang="en-US" sz="2800" b="1" u="sng" dirty="0" smtClean="0">
                <a:ea typeface="ＭＳ Ｐゴシック" charset="0"/>
              </a:rPr>
              <a:t>Relocation </a:t>
            </a:r>
            <a:r>
              <a:rPr lang="en-US" sz="2800" b="1" u="sng" dirty="0">
                <a:ea typeface="ＭＳ Ｐゴシック" charset="0"/>
              </a:rPr>
              <a:t>Diffusion</a:t>
            </a:r>
          </a:p>
          <a:p>
            <a:pPr lvl="3">
              <a:defRPr/>
            </a:pPr>
            <a:r>
              <a:rPr lang="en-US" sz="2400" dirty="0">
                <a:ea typeface="ＭＳ Ｐゴシック" charset="0"/>
              </a:rPr>
              <a:t>Spread of an idea through </a:t>
            </a:r>
            <a:r>
              <a:rPr lang="en-US" sz="2400" dirty="0" smtClean="0">
                <a:ea typeface="ＭＳ Ｐゴシック" charset="0"/>
              </a:rPr>
              <a:t>movement </a:t>
            </a:r>
            <a:r>
              <a:rPr lang="en-US" sz="2400" dirty="0">
                <a:ea typeface="ＭＳ Ｐゴシック" charset="0"/>
              </a:rPr>
              <a:t>of </a:t>
            </a:r>
            <a:r>
              <a:rPr lang="en-US" sz="4000" b="1" dirty="0">
                <a:ea typeface="ＭＳ Ｐゴシック" charset="0"/>
              </a:rPr>
              <a:t>people</a:t>
            </a:r>
            <a:r>
              <a:rPr lang="en-US" sz="4000" dirty="0">
                <a:ea typeface="ＭＳ Ｐゴシック" charset="0"/>
              </a:rPr>
              <a:t> </a:t>
            </a:r>
            <a:r>
              <a:rPr lang="en-US" sz="2400" dirty="0">
                <a:ea typeface="ＭＳ Ｐゴシック" charset="0"/>
              </a:rPr>
              <a:t>from one place to </a:t>
            </a:r>
            <a:r>
              <a:rPr lang="en-US" sz="2400" dirty="0" smtClean="0">
                <a:ea typeface="ＭＳ Ｐゴシック" charset="0"/>
              </a:rPr>
              <a:t>another</a:t>
            </a:r>
            <a:endParaRPr lang="en-US" sz="2400" dirty="0">
              <a:ea typeface="ＭＳ Ｐゴシック" charset="0"/>
            </a:endParaRPr>
          </a:p>
          <a:p>
            <a:pPr lvl="1">
              <a:defRPr/>
            </a:pPr>
            <a:endParaRPr lang="en-US" dirty="0">
              <a:ea typeface="ＭＳ Ｐゴシック"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162774"/>
            <a:ext cx="6248400" cy="4695226"/>
          </a:xfrm>
          <a:prstGeom prst="rect">
            <a:avLst/>
          </a:prstGeom>
        </p:spPr>
      </p:pic>
    </p:spTree>
    <p:extLst>
      <p:ext uri="{BB962C8B-B14F-4D97-AF65-F5344CB8AC3E}">
        <p14:creationId xmlns:p14="http://schemas.microsoft.com/office/powerpoint/2010/main" val="18655831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4724400"/>
          </a:xfrm>
          <a:extLst>
            <a:ext uri="{FAA26D3D-D897-4be2-8F04-BA451C77F1D7}">
              <ma14:placeholderFlag xmlns:ma14="http://schemas.microsoft.com/office/mac/drawingml/2011/main" val="1"/>
            </a:ext>
          </a:extLst>
        </p:spPr>
        <p:txBody>
          <a:bodyPr>
            <a:noAutofit/>
          </a:bodyPr>
          <a:lstStyle/>
          <a:p>
            <a:pPr lvl="2"/>
            <a:r>
              <a:rPr lang="en-US" sz="3200" i="1" dirty="0" smtClean="0"/>
              <a:t>Two geographical definitions of culture.</a:t>
            </a:r>
          </a:p>
          <a:p>
            <a:pPr marL="630936" lvl="2" indent="0">
              <a:buNone/>
            </a:pPr>
            <a:endParaRPr lang="en-US" sz="3200" i="1" dirty="0" smtClean="0"/>
          </a:p>
          <a:p>
            <a:pPr lvl="3"/>
            <a:r>
              <a:rPr lang="en-US" sz="2800" b="1" dirty="0" smtClean="0"/>
              <a:t>1.) What People </a:t>
            </a:r>
            <a:r>
              <a:rPr lang="en-US" sz="2800" b="1" i="1" u="sng" dirty="0" smtClean="0"/>
              <a:t>Care</a:t>
            </a:r>
            <a:r>
              <a:rPr lang="en-US" sz="2800" b="1" i="1" dirty="0" smtClean="0"/>
              <a:t> </a:t>
            </a:r>
            <a:r>
              <a:rPr lang="en-US" sz="2800" b="1" i="1" u="sng" dirty="0" smtClean="0"/>
              <a:t>About</a:t>
            </a:r>
          </a:p>
          <a:p>
            <a:pPr lvl="4"/>
            <a:r>
              <a:rPr lang="en-US" sz="2800" b="1" dirty="0"/>
              <a:t>I</a:t>
            </a:r>
            <a:r>
              <a:rPr lang="en-US" sz="2800" b="1" dirty="0" smtClean="0"/>
              <a:t>deas, beliefs, and values</a:t>
            </a:r>
            <a:endParaRPr lang="en-US" sz="2800" dirty="0" smtClean="0"/>
          </a:p>
          <a:p>
            <a:pPr marL="1143000" lvl="4" indent="0">
              <a:buNone/>
            </a:pPr>
            <a:r>
              <a:rPr lang="en-US" sz="2800" dirty="0"/>
              <a:t>	</a:t>
            </a:r>
            <a:r>
              <a:rPr lang="en-US" sz="2800" dirty="0" smtClean="0"/>
              <a:t>Language, religion, Ethnicity.</a:t>
            </a:r>
          </a:p>
          <a:p>
            <a:pPr marL="1143000" lvl="4" indent="0">
              <a:buNone/>
            </a:pPr>
            <a:endParaRPr lang="en-US" sz="2800" dirty="0" smtClean="0"/>
          </a:p>
          <a:p>
            <a:pPr lvl="3"/>
            <a:r>
              <a:rPr lang="en-US" sz="2800" b="1" dirty="0" smtClean="0"/>
              <a:t>2.) What People </a:t>
            </a:r>
            <a:r>
              <a:rPr lang="en-US" sz="2800" b="1" i="1" u="sng" dirty="0" smtClean="0"/>
              <a:t>Take Care Of</a:t>
            </a:r>
          </a:p>
          <a:p>
            <a:pPr lvl="4"/>
            <a:r>
              <a:rPr lang="en-US" sz="2800" dirty="0" smtClean="0"/>
              <a:t>Production of </a:t>
            </a:r>
            <a:r>
              <a:rPr lang="en-US" sz="2800" b="1" dirty="0" smtClean="0"/>
              <a:t>material wealth</a:t>
            </a:r>
            <a:r>
              <a:rPr lang="en-US" sz="2800" dirty="0" smtClean="0"/>
              <a:t>, food, clothing, and shelter.</a:t>
            </a:r>
          </a:p>
        </p:txBody>
      </p:sp>
    </p:spTree>
    <p:extLst>
      <p:ext uri="{BB962C8B-B14F-4D97-AF65-F5344CB8AC3E}">
        <p14:creationId xmlns:p14="http://schemas.microsoft.com/office/powerpoint/2010/main" val="303102416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457200"/>
            <a:ext cx="8229600" cy="4525963"/>
          </a:xfrm>
        </p:spPr>
        <p:txBody>
          <a:bodyPr>
            <a:normAutofit/>
          </a:bodyPr>
          <a:lstStyle/>
          <a:p>
            <a:pPr marL="365760" lvl="4" indent="-256032" algn="ctr">
              <a:spcBef>
                <a:spcPts val="400"/>
              </a:spcBef>
              <a:buClr>
                <a:schemeClr val="accent1"/>
              </a:buClr>
              <a:buSzPct val="68000"/>
              <a:buFont typeface="Wingdings 3"/>
              <a:buChar char=""/>
            </a:pPr>
            <a:r>
              <a:rPr lang="en-US" sz="2800" i="1" dirty="0" smtClean="0">
                <a:ea typeface="ＭＳ Ｐゴシック" charset="0"/>
              </a:rPr>
              <a:t>2. </a:t>
            </a:r>
            <a:r>
              <a:rPr lang="en-US" sz="2800" b="1" u="sng" dirty="0" smtClean="0">
                <a:ea typeface="ＭＳ Ｐゴシック" charset="0"/>
              </a:rPr>
              <a:t>Hierarchical </a:t>
            </a:r>
            <a:r>
              <a:rPr lang="en-US" sz="2800" b="1" u="sng" dirty="0">
                <a:ea typeface="ＭＳ Ｐゴシック" charset="0"/>
              </a:rPr>
              <a:t>diffusion</a:t>
            </a:r>
            <a:r>
              <a:rPr lang="en-US" sz="2800" dirty="0" smtClean="0">
                <a:ea typeface="ＭＳ Ｐゴシック" charset="0"/>
              </a:rPr>
              <a:t>:</a:t>
            </a:r>
          </a:p>
          <a:p>
            <a:pPr marL="365760" lvl="4" indent="-256032" algn="ctr">
              <a:spcBef>
                <a:spcPts val="400"/>
              </a:spcBef>
              <a:buClr>
                <a:schemeClr val="accent1"/>
              </a:buClr>
              <a:buSzPct val="68000"/>
              <a:buFont typeface="Wingdings 3"/>
              <a:buChar char=""/>
            </a:pPr>
            <a:r>
              <a:rPr lang="en-US" sz="2800" dirty="0" smtClean="0">
                <a:ea typeface="ＭＳ Ｐゴシック" charset="0"/>
              </a:rPr>
              <a:t> </a:t>
            </a:r>
            <a:r>
              <a:rPr lang="en-US" sz="2800" dirty="0">
                <a:ea typeface="ＭＳ Ｐゴシック" charset="0"/>
              </a:rPr>
              <a:t>spread of an idea from </a:t>
            </a:r>
            <a:r>
              <a:rPr lang="en-US" sz="2800" dirty="0" smtClean="0">
                <a:ea typeface="ＭＳ Ｐゴシック" charset="0"/>
              </a:rPr>
              <a:t>persons/nodes </a:t>
            </a:r>
            <a:r>
              <a:rPr lang="en-US" sz="2800" dirty="0">
                <a:ea typeface="ＭＳ Ｐゴシック" charset="0"/>
              </a:rPr>
              <a:t>of authority </a:t>
            </a:r>
            <a:r>
              <a:rPr lang="en-US" sz="2800" dirty="0" smtClean="0">
                <a:ea typeface="ＭＳ Ｐゴシック" charset="0"/>
              </a:rPr>
              <a:t>down the ‘chain of power’</a:t>
            </a:r>
          </a:p>
          <a:p>
            <a:pPr marL="365760" lvl="4" indent="-256032" algn="ctr">
              <a:spcBef>
                <a:spcPts val="400"/>
              </a:spcBef>
              <a:buClr>
                <a:schemeClr val="accent1"/>
              </a:buClr>
              <a:buSzPct val="68000"/>
              <a:buFont typeface="Wingdings 3"/>
              <a:buChar char=""/>
            </a:pPr>
            <a:r>
              <a:rPr lang="en-US" sz="2800" dirty="0" smtClean="0">
                <a:ea typeface="ＭＳ Ｐゴシック" charset="0"/>
              </a:rPr>
              <a:t>Ex: School </a:t>
            </a:r>
            <a:r>
              <a:rPr lang="en-US" sz="2800" smtClean="0">
                <a:ea typeface="ＭＳ Ｐゴシック" charset="0"/>
              </a:rPr>
              <a:t>(from principal</a:t>
            </a:r>
            <a:r>
              <a:rPr lang="en-US" sz="2800" dirty="0" smtClean="0">
                <a:ea typeface="ＭＳ Ｐゴシック" charset="0"/>
              </a:rPr>
              <a:t>), Military</a:t>
            </a:r>
            <a:endParaRPr lang="en-US" sz="2800" dirty="0">
              <a:ea typeface="ＭＳ Ｐゴシック" charset="0"/>
            </a:endParaRPr>
          </a:p>
          <a:p>
            <a:pPr algn="ctr"/>
            <a:endParaRPr lang="en-US" sz="3600" dirty="0"/>
          </a:p>
        </p:txBody>
      </p:sp>
      <p:sp>
        <p:nvSpPr>
          <p:cNvPr id="3" name="Title 2"/>
          <p:cNvSpPr>
            <a:spLocks noGrp="1"/>
          </p:cNvSpPr>
          <p:nvPr>
            <p:ph type="title"/>
          </p:nvPr>
        </p:nvSpPr>
        <p:spPr>
          <a:xfrm>
            <a:off x="495300" y="-152400"/>
            <a:ext cx="8229600" cy="1143000"/>
          </a:xfrm>
        </p:spPr>
        <p:txBody>
          <a:bodyPr>
            <a:normAutofit/>
          </a:bodyPr>
          <a:lstStyle/>
          <a:p>
            <a:pPr lvl="1" algn="ctr" rtl="0">
              <a:spcBef>
                <a:spcPct val="0"/>
              </a:spcBef>
            </a:pPr>
            <a:r>
              <a:rPr lang="en-US" sz="2000" dirty="0">
                <a:ea typeface="ＭＳ Ｐゴシック" charset="0"/>
              </a:rPr>
              <a:t>4</a:t>
            </a:r>
            <a:r>
              <a:rPr lang="en-US" sz="2000" dirty="0" smtClean="0">
                <a:ea typeface="ＭＳ Ｐゴシック" charset="0"/>
              </a:rPr>
              <a:t> Types of Diffusion</a:t>
            </a:r>
            <a:br>
              <a:rPr lang="en-US" sz="2000" dirty="0" smtClean="0">
                <a:ea typeface="ＭＳ Ｐゴシック" charset="0"/>
              </a:rPr>
            </a:b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211" y="2299447"/>
            <a:ext cx="5715000" cy="4558553"/>
          </a:xfrm>
          <a:prstGeom prst="rect">
            <a:avLst/>
          </a:prstGeom>
        </p:spPr>
      </p:pic>
    </p:spTree>
    <p:extLst>
      <p:ext uri="{BB962C8B-B14F-4D97-AF65-F5344CB8AC3E}">
        <p14:creationId xmlns:p14="http://schemas.microsoft.com/office/powerpoint/2010/main" val="266051441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4525963"/>
          </a:xfrm>
        </p:spPr>
        <p:txBody>
          <a:bodyPr>
            <a:normAutofit/>
          </a:bodyPr>
          <a:lstStyle/>
          <a:p>
            <a:pPr marL="365760" lvl="4" indent="-256032" algn="ctr">
              <a:spcBef>
                <a:spcPts val="400"/>
              </a:spcBef>
              <a:buClr>
                <a:schemeClr val="accent1"/>
              </a:buClr>
              <a:buSzPct val="68000"/>
              <a:buFont typeface="Wingdings 3"/>
              <a:buChar char=""/>
            </a:pPr>
            <a:r>
              <a:rPr lang="en-US" sz="2400" i="1" dirty="0" smtClean="0">
                <a:ea typeface="ＭＳ Ｐゴシック" charset="0"/>
              </a:rPr>
              <a:t>3. </a:t>
            </a:r>
            <a:r>
              <a:rPr lang="en-US" sz="2800" b="1" u="sng" dirty="0" smtClean="0">
                <a:ea typeface="ＭＳ Ｐゴシック" charset="0"/>
              </a:rPr>
              <a:t>Contagious </a:t>
            </a:r>
            <a:r>
              <a:rPr lang="en-US" sz="2800" b="1" u="sng" dirty="0">
                <a:ea typeface="ＭＳ Ｐゴシック" charset="0"/>
              </a:rPr>
              <a:t>diffusion</a:t>
            </a:r>
            <a:r>
              <a:rPr lang="en-US" sz="2400" dirty="0">
                <a:ea typeface="ＭＳ Ｐゴシック" charset="0"/>
              </a:rPr>
              <a:t>: rapid, widespread diffusion of a characteristic throughout the population</a:t>
            </a:r>
          </a:p>
          <a:p>
            <a:pPr algn="ctr"/>
            <a:endParaRPr lang="en-US" sz="3200" dirty="0"/>
          </a:p>
        </p:txBody>
      </p:sp>
      <p:sp>
        <p:nvSpPr>
          <p:cNvPr id="3" name="Title 2"/>
          <p:cNvSpPr>
            <a:spLocks noGrp="1"/>
          </p:cNvSpPr>
          <p:nvPr>
            <p:ph type="title"/>
          </p:nvPr>
        </p:nvSpPr>
        <p:spPr>
          <a:xfrm>
            <a:off x="457200" y="274638"/>
            <a:ext cx="8153400" cy="639762"/>
          </a:xfrm>
        </p:spPr>
        <p:txBody>
          <a:bodyPr>
            <a:normAutofit fontScale="90000"/>
          </a:bodyPr>
          <a:lstStyle/>
          <a:p>
            <a:r>
              <a:rPr lang="en-US" sz="4400" dirty="0" smtClean="0">
                <a:ea typeface="ＭＳ Ｐゴシック" charset="0"/>
              </a:rPr>
              <a:t>4 </a:t>
            </a:r>
            <a:r>
              <a:rPr lang="en-US" sz="4400" dirty="0">
                <a:ea typeface="ＭＳ Ｐゴシック" charset="0"/>
              </a:rPr>
              <a:t>Types of Diffusion</a:t>
            </a:r>
            <a:br>
              <a:rPr lang="en-US" sz="4400" dirty="0">
                <a:ea typeface="ＭＳ Ｐゴシック" charset="0"/>
              </a:rPr>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981200"/>
            <a:ext cx="7315200" cy="5468112"/>
          </a:xfrm>
          <a:prstGeom prst="rect">
            <a:avLst/>
          </a:prstGeom>
        </p:spPr>
      </p:pic>
    </p:spTree>
    <p:extLst>
      <p:ext uri="{BB962C8B-B14F-4D97-AF65-F5344CB8AC3E}">
        <p14:creationId xmlns:p14="http://schemas.microsoft.com/office/powerpoint/2010/main" val="161702284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8550275" cy="5410200"/>
          </a:xfrm>
          <a:extLst>
            <a:ext uri="{FAA26D3D-D897-4be2-8F04-BA451C77F1D7}">
              <ma14:placeholderFlag xmlns:ma14="http://schemas.microsoft.com/office/mac/drawingml/2011/main" val="1"/>
            </a:ext>
          </a:extLst>
        </p:spPr>
        <p:txBody>
          <a:bodyPr/>
          <a:lstStyle/>
          <a:p>
            <a:pPr marL="800100" lvl="2" indent="0">
              <a:buNone/>
            </a:pPr>
            <a:r>
              <a:rPr lang="en-US" dirty="0" smtClean="0"/>
              <a:t>4. Stimulus Diffusion</a:t>
            </a:r>
          </a:p>
          <a:p>
            <a:pPr lvl="3"/>
            <a:r>
              <a:rPr lang="en-US" sz="2000" dirty="0" smtClean="0"/>
              <a:t>Spread of a strong underlying principle, though other elements fail to diffuse.</a:t>
            </a:r>
          </a:p>
          <a:p>
            <a:pPr marL="1143000" lvl="4" indent="0">
              <a:buNone/>
            </a:pPr>
            <a:endParaRPr lang="en-US" dirty="0" smtClean="0"/>
          </a:p>
        </p:txBody>
      </p:sp>
      <p:sp>
        <p:nvSpPr>
          <p:cNvPr id="2" name="Title 1"/>
          <p:cNvSpPr>
            <a:spLocks noGrp="1"/>
          </p:cNvSpPr>
          <p:nvPr>
            <p:ph type="title"/>
          </p:nvPr>
        </p:nvSpPr>
        <p:spPr>
          <a:xfrm>
            <a:off x="0" y="25400"/>
            <a:ext cx="9144000" cy="579438"/>
          </a:xfrm>
          <a:extLst>
            <a:ext uri="{FAA26D3D-D897-4be2-8F04-BA451C77F1D7}">
              <ma14:placeholderFlag xmlns:ma14="http://schemas.microsoft.com/office/mac/drawingml/2011/main" val="1"/>
            </a:ext>
          </a:extLst>
        </p:spPr>
        <p:txBody>
          <a:bodyPr>
            <a:normAutofit fontScale="90000"/>
          </a:bodyPr>
          <a:lstStyle/>
          <a:p>
            <a:pPr>
              <a:defRPr/>
            </a:pPr>
            <a:r>
              <a:rPr lang="en-US" dirty="0" smtClean="0">
                <a:ea typeface="+mj-ea"/>
              </a:rPr>
              <a:t>4 types of diffusion</a:t>
            </a:r>
            <a:endParaRPr lang="en-US" dirty="0">
              <a:ea typeface="+mj-ea"/>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752600"/>
            <a:ext cx="4495800" cy="4495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6937" y="2362200"/>
            <a:ext cx="4405513" cy="3276600"/>
          </a:xfrm>
          <a:prstGeom prst="rect">
            <a:avLst/>
          </a:prstGeom>
        </p:spPr>
      </p:pic>
    </p:spTree>
    <p:extLst>
      <p:ext uri="{BB962C8B-B14F-4D97-AF65-F5344CB8AC3E}">
        <p14:creationId xmlns:p14="http://schemas.microsoft.com/office/powerpoint/2010/main" val="222388976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US" sz="3600" b="1" u="sng" dirty="0" smtClean="0"/>
              <a:t>TUES 9/22</a:t>
            </a:r>
          </a:p>
          <a:p>
            <a:pPr algn="ctr"/>
            <a:r>
              <a:rPr lang="en-US" sz="3600" dirty="0" smtClean="0"/>
              <a:t>Why are some human actions unsustainable?</a:t>
            </a:r>
            <a:endParaRPr lang="en-US" sz="3600" dirty="0"/>
          </a:p>
          <a:p>
            <a:pPr algn="ctr"/>
            <a:r>
              <a:rPr lang="en-US" sz="3600" dirty="0" smtClean="0"/>
              <a:t>Unit 1 Test STUDY GUIDE issued</a:t>
            </a:r>
          </a:p>
          <a:p>
            <a:pPr algn="ctr"/>
            <a:endParaRPr lang="en-US" sz="3600" dirty="0"/>
          </a:p>
          <a:p>
            <a:pPr algn="ctr"/>
            <a:r>
              <a:rPr lang="en-US" sz="3600" b="1" u="sng" dirty="0" smtClean="0"/>
              <a:t>THURS 9/24</a:t>
            </a:r>
          </a:p>
          <a:p>
            <a:pPr algn="ctr"/>
            <a:r>
              <a:rPr lang="en-US" sz="3600" dirty="0" smtClean="0"/>
              <a:t>UNIT 1 TEST</a:t>
            </a:r>
            <a:endParaRPr lang="en-US" sz="3600" dirty="0"/>
          </a:p>
        </p:txBody>
      </p:sp>
      <p:sp>
        <p:nvSpPr>
          <p:cNvPr id="3" name="Title 2"/>
          <p:cNvSpPr>
            <a:spLocks noGrp="1"/>
          </p:cNvSpPr>
          <p:nvPr>
            <p:ph type="title"/>
          </p:nvPr>
        </p:nvSpPr>
        <p:spPr/>
        <p:txBody>
          <a:bodyPr/>
          <a:lstStyle/>
          <a:p>
            <a:r>
              <a:rPr lang="en-US" dirty="0" smtClean="0"/>
              <a:t>Upcoming…</a:t>
            </a:r>
            <a:endParaRPr lang="en-US" dirty="0"/>
          </a:p>
        </p:txBody>
      </p:sp>
    </p:spTree>
    <p:extLst>
      <p:ext uri="{BB962C8B-B14F-4D97-AF65-F5344CB8AC3E}">
        <p14:creationId xmlns:p14="http://schemas.microsoft.com/office/powerpoint/2010/main" val="15446926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US" sz="6000" dirty="0" smtClean="0"/>
              <a:t>SOCRATIVE.COM</a:t>
            </a:r>
          </a:p>
          <a:p>
            <a:pPr algn="ctr"/>
            <a:endParaRPr lang="en-US" sz="6000" dirty="0"/>
          </a:p>
          <a:p>
            <a:pPr algn="ctr"/>
            <a:r>
              <a:rPr lang="en-US" sz="6000" dirty="0" smtClean="0"/>
              <a:t>‘</a:t>
            </a:r>
            <a:r>
              <a:rPr lang="en-US" sz="6000" dirty="0" err="1" smtClean="0"/>
              <a:t>LimeburnerRoom</a:t>
            </a:r>
            <a:r>
              <a:rPr lang="en-US" sz="6000" dirty="0" smtClean="0"/>
              <a:t>’</a:t>
            </a:r>
          </a:p>
          <a:p>
            <a:pPr marL="109728" indent="0" algn="ctr">
              <a:buNone/>
            </a:pPr>
            <a:r>
              <a:rPr lang="en-US" sz="6000" dirty="0" smtClean="0"/>
              <a:t>(One word)</a:t>
            </a:r>
            <a:endParaRPr lang="en-US" sz="6000" dirty="0"/>
          </a:p>
        </p:txBody>
      </p:sp>
      <p:sp>
        <p:nvSpPr>
          <p:cNvPr id="3" name="Title 2"/>
          <p:cNvSpPr>
            <a:spLocks noGrp="1"/>
          </p:cNvSpPr>
          <p:nvPr>
            <p:ph type="title"/>
          </p:nvPr>
        </p:nvSpPr>
        <p:spPr/>
        <p:txBody>
          <a:bodyPr/>
          <a:lstStyle/>
          <a:p>
            <a:pPr algn="ctr"/>
            <a:r>
              <a:rPr lang="en-US" smtClean="0"/>
              <a:t>EXIT SLIP QUESTIONS </a:t>
            </a:r>
            <a:r>
              <a:rPr lang="en-US" dirty="0" smtClean="0"/>
              <a:t>(5 </a:t>
            </a:r>
            <a:r>
              <a:rPr lang="en-US" dirty="0" err="1" smtClean="0"/>
              <a:t>pts</a:t>
            </a:r>
            <a:r>
              <a:rPr lang="en-US" dirty="0" smtClean="0"/>
              <a:t>)</a:t>
            </a:r>
            <a:endParaRPr lang="en-US" dirty="0"/>
          </a:p>
        </p:txBody>
      </p:sp>
    </p:spTree>
    <p:extLst>
      <p:ext uri="{BB962C8B-B14F-4D97-AF65-F5344CB8AC3E}">
        <p14:creationId xmlns:p14="http://schemas.microsoft.com/office/powerpoint/2010/main" val="8426155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371600"/>
            <a:ext cx="8839200" cy="1143000"/>
          </a:xfrm>
        </p:spPr>
        <p:txBody>
          <a:bodyPr>
            <a:noAutofit/>
          </a:bodyPr>
          <a:lstStyle/>
          <a:p>
            <a:pPr algn="ctr"/>
            <a:r>
              <a:rPr lang="en-US" sz="6000" dirty="0" smtClean="0"/>
              <a:t>Key Issue 3 – Why are different places similar?</a:t>
            </a:r>
            <a:endParaRPr lang="en-US" sz="6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929" y="3215424"/>
            <a:ext cx="5542143" cy="4153615"/>
          </a:xfrm>
          <a:prstGeom prst="rect">
            <a:avLst/>
          </a:prstGeom>
        </p:spPr>
      </p:pic>
    </p:spTree>
    <p:extLst>
      <p:ext uri="{BB962C8B-B14F-4D97-AF65-F5344CB8AC3E}">
        <p14:creationId xmlns:p14="http://schemas.microsoft.com/office/powerpoint/2010/main" val="9521569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914400"/>
            <a:ext cx="8229600" cy="5106988"/>
          </a:xfrm>
          <a:extLst>
            <a:ext uri="{FAA26D3D-D897-4be2-8F04-BA451C77F1D7}">
              <ma14:placeholderFlag xmlns:ma14="http://schemas.microsoft.com/office/mac/drawingml/2011/main" val="1"/>
            </a:ext>
          </a:extLst>
        </p:spPr>
        <p:txBody>
          <a:bodyPr>
            <a:normAutofit/>
          </a:bodyPr>
          <a:lstStyle/>
          <a:p>
            <a:pPr algn="ctr">
              <a:defRPr/>
            </a:pPr>
            <a:r>
              <a:rPr lang="en-US" sz="5400" dirty="0">
                <a:cs typeface="ＭＳ Ｐゴシック" charset="0"/>
              </a:rPr>
              <a:t>G</a:t>
            </a:r>
            <a:r>
              <a:rPr lang="en-US" sz="5400" dirty="0" smtClean="0">
                <a:ea typeface="+mn-ea"/>
                <a:cs typeface="ＭＳ Ｐゴシック" charset="0"/>
              </a:rPr>
              <a:t>eographers attempt to explain why similarities among places </a:t>
            </a:r>
            <a:r>
              <a:rPr lang="en-US" sz="6000" b="1" dirty="0" smtClean="0">
                <a:ea typeface="+mn-ea"/>
                <a:cs typeface="ＭＳ Ｐゴシック" charset="0"/>
              </a:rPr>
              <a:t>are not coincidental</a:t>
            </a:r>
            <a:r>
              <a:rPr lang="en-US" sz="5400" dirty="0" smtClean="0">
                <a:ea typeface="+mn-ea"/>
                <a:cs typeface="ＭＳ Ｐゴシック" charset="0"/>
              </a:rPr>
              <a:t>.</a:t>
            </a:r>
          </a:p>
          <a:p>
            <a:pPr marL="1371600" lvl="3" indent="0" algn="ctr">
              <a:buFontTx/>
              <a:buNone/>
              <a:defRPr/>
            </a:pPr>
            <a:endParaRPr lang="en-US" sz="4000" dirty="0">
              <a:ea typeface="+mn-ea"/>
            </a:endParaRPr>
          </a:p>
        </p:txBody>
      </p:sp>
    </p:spTree>
    <p:extLst>
      <p:ext uri="{BB962C8B-B14F-4D97-AF65-F5344CB8AC3E}">
        <p14:creationId xmlns:p14="http://schemas.microsoft.com/office/powerpoint/2010/main" val="22651885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732"/>
            <a:ext cx="8534400" cy="5816977"/>
          </a:xfrm>
          <a:prstGeom prst="rect">
            <a:avLst/>
          </a:prstGeom>
        </p:spPr>
        <p:txBody>
          <a:bodyPr wrap="square">
            <a:spAutoFit/>
          </a:bodyPr>
          <a:lstStyle/>
          <a:p>
            <a:pPr algn="ctr">
              <a:defRPr/>
            </a:pPr>
            <a:r>
              <a:rPr lang="en-US" sz="6000" b="1" i="1" dirty="0">
                <a:cs typeface="ＭＳ Ｐゴシック" charset="0"/>
              </a:rPr>
              <a:t>Scale</a:t>
            </a:r>
            <a:r>
              <a:rPr lang="en-US" sz="6000" b="1" dirty="0">
                <a:cs typeface="ＭＳ Ｐゴシック" charset="0"/>
              </a:rPr>
              <a:t> </a:t>
            </a:r>
            <a:r>
              <a:rPr lang="en-US" sz="6000" b="1" i="1" dirty="0" smtClean="0">
                <a:cs typeface="ＭＳ Ｐゴシック" charset="0"/>
              </a:rPr>
              <a:t>of analysis</a:t>
            </a:r>
          </a:p>
          <a:p>
            <a:pPr algn="ctr">
              <a:defRPr/>
            </a:pPr>
            <a:endParaRPr lang="en-US" sz="6000" b="1" i="1" dirty="0">
              <a:cs typeface="ＭＳ Ｐゴシック" charset="0"/>
            </a:endParaRPr>
          </a:p>
          <a:p>
            <a:pPr algn="ctr">
              <a:defRPr/>
            </a:pPr>
            <a:r>
              <a:rPr lang="en-US" sz="6000" b="1" i="1" dirty="0" smtClean="0">
                <a:cs typeface="ＭＳ Ｐゴシック" charset="0"/>
              </a:rPr>
              <a:t>LOCAL  -&gt; GLOBAL</a:t>
            </a:r>
            <a:r>
              <a:rPr lang="en-US" sz="4800" dirty="0" smtClean="0">
                <a:cs typeface="ＭＳ Ｐゴシック" charset="0"/>
              </a:rPr>
              <a:t/>
            </a:r>
            <a:br>
              <a:rPr lang="en-US" sz="4800" dirty="0" smtClean="0">
                <a:cs typeface="ＭＳ Ｐゴシック" charset="0"/>
              </a:rPr>
            </a:br>
            <a:r>
              <a:rPr lang="en-US" sz="4800" dirty="0" smtClean="0">
                <a:cs typeface="ＭＳ Ｐゴシック" charset="0"/>
              </a:rPr>
              <a:t/>
            </a:r>
            <a:br>
              <a:rPr lang="en-US" sz="4800" dirty="0" smtClean="0">
                <a:cs typeface="ＭＳ Ｐゴシック" charset="0"/>
              </a:rPr>
            </a:br>
            <a:r>
              <a:rPr lang="en-US" sz="4400" dirty="0" smtClean="0">
                <a:cs typeface="ＭＳ Ｐゴシック" charset="0"/>
              </a:rPr>
              <a:t>Common scales include </a:t>
            </a:r>
            <a:r>
              <a:rPr lang="en-US" sz="4800" b="1" i="1" dirty="0" smtClean="0">
                <a:cs typeface="ＭＳ Ｐゴシック" charset="0"/>
              </a:rPr>
              <a:t>local</a:t>
            </a:r>
            <a:r>
              <a:rPr lang="en-US" sz="4400" dirty="0" smtClean="0">
                <a:cs typeface="ＭＳ Ｐゴシック" charset="0"/>
              </a:rPr>
              <a:t>, </a:t>
            </a:r>
            <a:r>
              <a:rPr lang="en-US" sz="4800" b="1" i="1" dirty="0" smtClean="0">
                <a:cs typeface="ＭＳ Ｐゴシック" charset="0"/>
              </a:rPr>
              <a:t>regional</a:t>
            </a:r>
            <a:r>
              <a:rPr lang="en-US" sz="4400" dirty="0" smtClean="0">
                <a:cs typeface="ＭＳ Ｐゴシック" charset="0"/>
              </a:rPr>
              <a:t>, </a:t>
            </a:r>
            <a:r>
              <a:rPr lang="en-US" sz="4800" b="1" i="1" dirty="0" smtClean="0">
                <a:cs typeface="ＭＳ Ｐゴシック" charset="0"/>
              </a:rPr>
              <a:t>national</a:t>
            </a:r>
            <a:r>
              <a:rPr lang="en-US" sz="4400" dirty="0" smtClean="0">
                <a:cs typeface="ＭＳ Ｐゴシック" charset="0"/>
              </a:rPr>
              <a:t>, and </a:t>
            </a:r>
            <a:r>
              <a:rPr lang="en-US" sz="4800" b="1" i="1" dirty="0" smtClean="0">
                <a:cs typeface="ＭＳ Ｐゴシック" charset="0"/>
              </a:rPr>
              <a:t>global</a:t>
            </a:r>
            <a:r>
              <a:rPr lang="en-US" sz="4400" dirty="0" smtClean="0">
                <a:cs typeface="ＭＳ Ｐゴシック" charset="0"/>
              </a:rPr>
              <a:t>.</a:t>
            </a:r>
            <a:endParaRPr lang="en-US" sz="4400" dirty="0">
              <a:cs typeface="ＭＳ Ｐゴシック" charset="0"/>
            </a:endParaRPr>
          </a:p>
        </p:txBody>
      </p:sp>
    </p:spTree>
    <p:extLst>
      <p:ext uri="{BB962C8B-B14F-4D97-AF65-F5344CB8AC3E}">
        <p14:creationId xmlns:p14="http://schemas.microsoft.com/office/powerpoint/2010/main" val="26615493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534400" cy="1138773"/>
          </a:xfrm>
          <a:prstGeom prst="rect">
            <a:avLst/>
          </a:prstGeom>
          <a:noFill/>
        </p:spPr>
        <p:txBody>
          <a:bodyPr wrap="square" rtlCol="0">
            <a:spAutoFit/>
          </a:bodyPr>
          <a:lstStyle/>
          <a:p>
            <a:pPr algn="ctr"/>
            <a:r>
              <a:rPr lang="en-US" sz="3200" b="1" dirty="0" smtClean="0"/>
              <a:t>BEWARE- SCALES </a:t>
            </a:r>
            <a:r>
              <a:rPr lang="en-US" sz="500" b="1" dirty="0" smtClean="0"/>
              <a:t>(of analysis</a:t>
            </a:r>
            <a:r>
              <a:rPr lang="en-US" sz="400" b="1" dirty="0" smtClean="0"/>
              <a:t>) </a:t>
            </a:r>
            <a:r>
              <a:rPr lang="en-US" sz="3200" b="1" dirty="0" smtClean="0"/>
              <a:t>CAN LIE.</a:t>
            </a:r>
          </a:p>
          <a:p>
            <a:pPr algn="ctr"/>
            <a:endParaRPr lang="en-US" b="1" dirty="0"/>
          </a:p>
          <a:p>
            <a:pPr algn="ctr"/>
            <a:r>
              <a:rPr lang="en-US" b="1" dirty="0" err="1" smtClean="0"/>
              <a:t>Somethin</a:t>
            </a:r>
            <a:r>
              <a:rPr lang="en-US" b="1" dirty="0" smtClean="0"/>
              <a:t>’ that seems true at ONE scale might not be from ANOTHER</a:t>
            </a:r>
            <a:r>
              <a:rPr lang="en-US" dirty="0" smtClean="0"/>
              <a: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7860" y="1560061"/>
            <a:ext cx="5288280" cy="5288280"/>
          </a:xfrm>
          <a:prstGeom prst="rect">
            <a:avLst/>
          </a:prstGeom>
        </p:spPr>
      </p:pic>
    </p:spTree>
    <p:extLst>
      <p:ext uri="{BB962C8B-B14F-4D97-AF65-F5344CB8AC3E}">
        <p14:creationId xmlns:p14="http://schemas.microsoft.com/office/powerpoint/2010/main" val="199057396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1341</Words>
  <Application>Microsoft Macintosh PowerPoint</Application>
  <PresentationFormat>On-screen Show (4:3)</PresentationFormat>
  <Paragraphs>194</Paragraphs>
  <Slides>54</Slides>
  <Notes>14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Concourse</vt:lpstr>
      <vt:lpstr>DO NOW QUESTIONS (5 pts)</vt:lpstr>
      <vt:lpstr>KEY ISSUE 2 Conclusion </vt:lpstr>
      <vt:lpstr>Let’s Test Ourselves Over Regions: When the region on the left pops up, you decide if it is Formal, Functional, or Perceptual</vt:lpstr>
      <vt:lpstr>PowerPoint Presentation</vt:lpstr>
      <vt:lpstr>PowerPoint Presentation</vt:lpstr>
      <vt:lpstr>Key Issue 3 – Why are different places similar?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Space-Time Compression:</vt:lpstr>
      <vt:lpstr>The Dark Side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Globalization of Culture</vt:lpstr>
      <vt:lpstr>PowerPoint Presentation</vt:lpstr>
      <vt:lpstr>PowerPoint Presentation</vt:lpstr>
      <vt:lpstr>Cultural Diffusion</vt:lpstr>
      <vt:lpstr>PowerPoint Presentation</vt:lpstr>
      <vt:lpstr>PowerPoint Presentation</vt:lpstr>
      <vt:lpstr>Tear out a piece of paper.  In the next 5 minutes, draw a very simple map of your neighborhood. Try to include as many locations as possible (parks, houses, stores, churches, etc).              DO NOT LOOK AT A MAP.</vt:lpstr>
      <vt:lpstr>PowerPoint Presentation</vt:lpstr>
      <vt:lpstr>Space: Distribution of Features</vt:lpstr>
      <vt:lpstr>Space: Distribution of Features</vt:lpstr>
      <vt:lpstr>PowerPoint Presentation</vt:lpstr>
      <vt:lpstr>PowerPoint Presentation</vt:lpstr>
      <vt:lpstr>PowerPoint Presentation</vt:lpstr>
      <vt:lpstr>PowerPoint Presentation</vt:lpstr>
      <vt:lpstr>PowerPoint Presentation</vt:lpstr>
      <vt:lpstr>Cultural Identity in Space</vt:lpstr>
      <vt:lpstr>PowerPoint Presentation</vt:lpstr>
      <vt:lpstr>PowerPoint Presentation</vt:lpstr>
      <vt:lpstr>Hearths and Diffusion</vt:lpstr>
      <vt:lpstr>Diffusion of People and Ideas</vt:lpstr>
      <vt:lpstr>PowerPoint Presentation</vt:lpstr>
      <vt:lpstr>4 Types of Diffusion </vt:lpstr>
      <vt:lpstr>4 Types of Diffusion </vt:lpstr>
      <vt:lpstr>4 types of diffusion</vt:lpstr>
      <vt:lpstr>Upcoming…</vt:lpstr>
      <vt:lpstr>EXIT SLIP QUESTIONS (5 pts)</vt:lpstr>
    </vt:vector>
  </TitlesOfParts>
  <Company>CREC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Tear out a piece of paper.  In the next 5 minutes, draw a very simple map of your neighborhood. Try to include as much detail as possible.   DO NOT LOOK AT A MAP.</dc:title>
  <dc:creator>Limeburner, John</dc:creator>
  <cp:lastModifiedBy>Amanda Killough</cp:lastModifiedBy>
  <cp:revision>19</cp:revision>
  <dcterms:created xsi:type="dcterms:W3CDTF">2015-09-17T22:52:43Z</dcterms:created>
  <dcterms:modified xsi:type="dcterms:W3CDTF">2016-09-13T00:01:37Z</dcterms:modified>
</cp:coreProperties>
</file>