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544" y="-4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7D91A-EE93-45CC-942F-F427321834C5}" type="datetimeFigureOut">
              <a:rPr lang="en-US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069BA4-CBFF-4113-8EF6-8322545A5C0E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4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69BA4-CBFF-4113-8EF6-8322545A5C0E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661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69BA4-CBFF-4113-8EF6-8322545A5C0E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3363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69BA4-CBFF-4113-8EF6-8322545A5C0E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8195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69BA4-CBFF-4113-8EF6-8322545A5C0E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98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69BA4-CBFF-4113-8EF6-8322545A5C0E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20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69BA4-CBFF-4113-8EF6-8322545A5C0E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122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69BA4-CBFF-4113-8EF6-8322545A5C0E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55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69BA4-CBFF-4113-8EF6-8322545A5C0E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701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69BA4-CBFF-4113-8EF6-8322545A5C0E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202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69BA4-CBFF-4113-8EF6-8322545A5C0E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09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69BA4-CBFF-4113-8EF6-8322545A5C0E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99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69BA4-CBFF-4113-8EF6-8322545A5C0E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44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16A85-A050-4237-BC45-B08F38671660}" type="datetimeFigureOut">
              <a:rPr lang="en-US" smtClean="0"/>
              <a:pPr/>
              <a:t>10/17/16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D32E3-1EC3-44F7-8829-F0841CF509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 xmlns:p14="http://schemas.microsoft.com/office/powerpoint/2010/main" spd="slow">
    <p:split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16A85-A050-4237-BC45-B08F38671660}" type="datetimeFigureOut">
              <a:rPr lang="en-US" smtClean="0"/>
              <a:pPr/>
              <a:t>10/17/16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D32E3-1EC3-44F7-8829-F0841CF50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split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16A85-A050-4237-BC45-B08F38671660}" type="datetimeFigureOut">
              <a:rPr lang="en-US" smtClean="0"/>
              <a:pPr/>
              <a:t>10/17/16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D32E3-1EC3-44F7-8829-F0841CF50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split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16A85-A050-4237-BC45-B08F38671660}" type="datetimeFigureOut">
              <a:rPr lang="en-US" smtClean="0"/>
              <a:pPr/>
              <a:t>10/17/16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D32E3-1EC3-44F7-8829-F0841CF50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split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16A85-A050-4237-BC45-B08F38671660}" type="datetimeFigureOut">
              <a:rPr lang="en-US" smtClean="0"/>
              <a:pPr/>
              <a:t>10/17/16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29D32E3-1EC3-44F7-8829-F0841CF50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spd="slow">
    <p:split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16A85-A050-4237-BC45-B08F38671660}" type="datetimeFigureOut">
              <a:rPr lang="en-US" smtClean="0"/>
              <a:pPr/>
              <a:t>10/17/16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D32E3-1EC3-44F7-8829-F0841CF50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split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16A85-A050-4237-BC45-B08F38671660}" type="datetimeFigureOut">
              <a:rPr lang="en-US" smtClean="0"/>
              <a:pPr/>
              <a:t>10/17/16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D32E3-1EC3-44F7-8829-F0841CF50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split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16A85-A050-4237-BC45-B08F38671660}" type="datetimeFigureOut">
              <a:rPr lang="en-US" smtClean="0"/>
              <a:pPr/>
              <a:t>10/17/16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D32E3-1EC3-44F7-8829-F0841CF50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split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16A85-A050-4237-BC45-B08F38671660}" type="datetimeFigureOut">
              <a:rPr lang="en-US" smtClean="0"/>
              <a:pPr/>
              <a:t>10/17/16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D32E3-1EC3-44F7-8829-F0841CF50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split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16A85-A050-4237-BC45-B08F38671660}" type="datetimeFigureOut">
              <a:rPr lang="en-US" smtClean="0"/>
              <a:pPr/>
              <a:t>10/17/16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D32E3-1EC3-44F7-8829-F0841CF50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split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16A85-A050-4237-BC45-B08F38671660}" type="datetimeFigureOut">
              <a:rPr lang="en-US" smtClean="0"/>
              <a:pPr/>
              <a:t>10/17/16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D32E3-1EC3-44F7-8829-F0841CF50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split dir="in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2416A85-A050-4237-BC45-B08F38671660}" type="datetimeFigureOut">
              <a:rPr lang="en-US" smtClean="0"/>
              <a:pPr/>
              <a:t>10/17/16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29D32E3-1EC3-44F7-8829-F0841CF50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 spd="slow">
    <p:split dir="in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1143000"/>
            <a:ext cx="8229600" cy="1828800"/>
          </a:xfrm>
        </p:spPr>
        <p:txBody>
          <a:bodyPr/>
          <a:lstStyle/>
          <a:p>
            <a:r>
              <a:rPr lang="en-US" dirty="0" smtClean="0"/>
              <a:t>Today’s Issues</a:t>
            </a:r>
            <a:br>
              <a:rPr lang="en-US" dirty="0" smtClean="0"/>
            </a:br>
            <a:r>
              <a:rPr lang="en-US" dirty="0" smtClean="0"/>
              <a:t>South America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331698"/>
            <a:ext cx="8077200" cy="3373902"/>
          </a:xfrm>
        </p:spPr>
        <p:txBody>
          <a:bodyPr>
            <a:normAutofit fontScale="70000" lnSpcReduction="20000"/>
          </a:bodyPr>
          <a:lstStyle/>
          <a:p>
            <a:pPr algn="l">
              <a:lnSpc>
                <a:spcPct val="120000"/>
              </a:lnSpc>
            </a:pPr>
            <a:r>
              <a:rPr lang="en-US" b="1" dirty="0" smtClean="0"/>
              <a:t>Objectives:</a:t>
            </a:r>
            <a:endParaRPr lang="en-US" dirty="0" smtClean="0"/>
          </a:p>
          <a:p>
            <a:pPr algn="l">
              <a:lnSpc>
                <a:spcPct val="120000"/>
              </a:lnSpc>
              <a:buFontTx/>
              <a:buAutoNum type="arabicPeriod"/>
            </a:pPr>
            <a:r>
              <a:rPr lang="en-US" dirty="0" smtClean="0"/>
              <a:t>Describe the uses of the rainforest.  What’s out there that we don’t know about?</a:t>
            </a:r>
          </a:p>
          <a:p>
            <a:pPr algn="l">
              <a:lnSpc>
                <a:spcPct val="120000"/>
              </a:lnSpc>
              <a:buFontTx/>
              <a:buAutoNum type="arabicPeriod"/>
            </a:pPr>
            <a:r>
              <a:rPr lang="en-US" dirty="0" smtClean="0"/>
              <a:t>Discuss how destruction of the rainforest can be prevented.</a:t>
            </a:r>
          </a:p>
          <a:p>
            <a:pPr algn="l">
              <a:lnSpc>
                <a:spcPct val="120000"/>
              </a:lnSpc>
              <a:buFontTx/>
              <a:buAutoNum type="arabicPeriod"/>
            </a:pPr>
            <a:r>
              <a:rPr lang="en-US" dirty="0" smtClean="0"/>
              <a:t>Describe the struggle for democratic government in Latin America.  Also, what conditions make a stable democracy? </a:t>
            </a:r>
          </a:p>
          <a:p>
            <a:pPr algn="l">
              <a:lnSpc>
                <a:spcPct val="120000"/>
              </a:lnSpc>
            </a:pPr>
            <a:r>
              <a:rPr lang="en-US" dirty="0" smtClean="0"/>
              <a:t> </a:t>
            </a:r>
          </a:p>
          <a:p>
            <a:pPr algn="l">
              <a:lnSpc>
                <a:spcPct val="120000"/>
              </a:lnSpc>
            </a:pPr>
            <a:r>
              <a:rPr lang="en-US" b="1" dirty="0" smtClean="0"/>
              <a:t>Essential Question:</a:t>
            </a:r>
            <a:endParaRPr lang="en-US" dirty="0" smtClean="0"/>
          </a:p>
          <a:p>
            <a:pPr algn="l">
              <a:lnSpc>
                <a:spcPct val="120000"/>
              </a:lnSpc>
            </a:pPr>
            <a:r>
              <a:rPr lang="en-US" dirty="0" smtClean="0"/>
              <a:t>How is the rainforest an important global resource?</a:t>
            </a:r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split dir="in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After Colonialism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371600"/>
            <a:ext cx="4572000" cy="5334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2100" dirty="0" smtClean="0"/>
              <a:t>This government by the few, known as </a:t>
            </a:r>
            <a:r>
              <a:rPr lang="en-US" sz="21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oligarchy</a:t>
            </a:r>
            <a:r>
              <a:rPr lang="en-US" sz="2100" dirty="0" smtClean="0"/>
              <a:t>, was not democratic.</a:t>
            </a:r>
            <a:r>
              <a:rPr lang="en-US" sz="2400" dirty="0" smtClean="0"/>
              <a:t> 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The government censored the press, limited free speech, and punished dissent. 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It also discriminated against all who were not part of the Spanish ruling class. 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Elections were held, but there was never any doubt who was in charge. </a:t>
            </a:r>
          </a:p>
          <a:p>
            <a:pPr>
              <a:lnSpc>
                <a:spcPct val="110000"/>
              </a:lnSpc>
            </a:pPr>
            <a:r>
              <a:rPr lang="en-US" sz="2100" dirty="0" smtClean="0"/>
              <a:t>If the government was unable to control the people, the military would step in, seize power, and form a new, harsher government known as a </a:t>
            </a:r>
            <a:r>
              <a:rPr lang="en-US" sz="21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junta</a:t>
            </a:r>
            <a:r>
              <a:rPr lang="en-US" sz="2100" dirty="0" smtClean="0"/>
              <a:t>, which was run by the generals.</a:t>
            </a:r>
          </a:p>
          <a:p>
            <a:endParaRPr lang="en-US" dirty="0"/>
          </a:p>
        </p:txBody>
      </p:sp>
      <p:pic>
        <p:nvPicPr>
          <p:cNvPr id="3074" name="Picture 2" descr="http://t3.gstatic.com/images?q=tbn:ANd9GcRSdQ3anB_1MAxqTL7kqREtrj3UyrG-cd6cG7EJ7DXSomfXSH7j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92868"/>
            <a:ext cx="4059874" cy="31242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04800" y="5193268"/>
            <a:ext cx="403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Chile was ruled by juntas until 1990.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split dir="in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Caudillo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495800" cy="53340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sz="2200" dirty="0" smtClean="0"/>
              <a:t>Throughout the 20th century, many Latin American countries were ruled by a </a:t>
            </a:r>
            <a:r>
              <a:rPr lang="en-US" sz="2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caudillo</a:t>
            </a:r>
            <a:r>
              <a:rPr lang="en-US" sz="2200" dirty="0" smtClean="0"/>
              <a:t>, a military dictator or political boss, such as Juan Peron, in Argentina. 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/>
              <a:t>The caudillo’s support came from the military and the wealthy. </a:t>
            </a:r>
          </a:p>
          <a:p>
            <a:pPr>
              <a:lnSpc>
                <a:spcPct val="120000"/>
              </a:lnSpc>
            </a:pPr>
            <a:r>
              <a:rPr lang="en-US" sz="2200" dirty="0" smtClean="0"/>
              <a:t>The caudillo was sometimes elected directly by the people. 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/>
              <a:t>For example, from the 1920s until the end of the 20th century, Mexico was governed by caudillos who were members of the </a:t>
            </a:r>
            <a:r>
              <a:rPr lang="en-US" sz="2000" dirty="0" err="1" smtClean="0"/>
              <a:t>Partido</a:t>
            </a:r>
            <a:r>
              <a:rPr lang="en-US" sz="2000" dirty="0" smtClean="0"/>
              <a:t> </a:t>
            </a:r>
            <a:r>
              <a:rPr lang="en-US" sz="2000" dirty="0" err="1" smtClean="0"/>
              <a:t>Revolucionario</a:t>
            </a:r>
            <a:r>
              <a:rPr lang="en-US" sz="2000" dirty="0" smtClean="0"/>
              <a:t> </a:t>
            </a:r>
            <a:r>
              <a:rPr lang="en-US" sz="2000" dirty="0" err="1" smtClean="0"/>
              <a:t>Institucional</a:t>
            </a:r>
            <a:r>
              <a:rPr lang="en-US" sz="2000" dirty="0" smtClean="0"/>
              <a:t> (PRI), or the Institutional Revolutionary Party. </a:t>
            </a:r>
          </a:p>
          <a:p>
            <a:endParaRPr lang="en-US" dirty="0"/>
          </a:p>
        </p:txBody>
      </p:sp>
      <p:pic>
        <p:nvPicPr>
          <p:cNvPr id="2050" name="Picture 2" descr="http://allwomenstalk.com/wp-content/uploads/2009/02/eva-peron-6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6132" y="1799272"/>
            <a:ext cx="3602736" cy="331012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953000" y="5105400"/>
            <a:ext cx="3505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President Juan Peron and his 3</a:t>
            </a:r>
            <a:r>
              <a:rPr lang="en-US" baseline="30000" dirty="0" smtClean="0"/>
              <a:t>rd</a:t>
            </a:r>
            <a:r>
              <a:rPr lang="en-US" dirty="0" smtClean="0"/>
              <a:t> wife Isabel </a:t>
            </a:r>
            <a:r>
              <a:rPr lang="en-US" dirty="0" err="1" smtClean="0"/>
              <a:t>Martínez</a:t>
            </a:r>
            <a:r>
              <a:rPr lang="en-US" dirty="0" smtClean="0"/>
              <a:t> de </a:t>
            </a:r>
            <a:r>
              <a:rPr lang="en-US" dirty="0" err="1" smtClean="0"/>
              <a:t>Perón</a:t>
            </a:r>
            <a:r>
              <a:rPr lang="en-US" dirty="0" smtClean="0"/>
              <a:t>. Isabel would go on to be South America’s first female ruler.</a:t>
            </a:r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623484" y="1307068"/>
            <a:ext cx="352051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Juna</a:t>
            </a:r>
            <a:r>
              <a:rPr lang="en-US" dirty="0" smtClean="0"/>
              <a:t> Peron and his 2</a:t>
            </a:r>
            <a:r>
              <a:rPr lang="en-US" baseline="30000" dirty="0" smtClean="0"/>
              <a:t>nd</a:t>
            </a:r>
            <a:r>
              <a:rPr lang="en-US" dirty="0" smtClean="0"/>
              <a:t> Wife Eva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8229600" y="1646872"/>
            <a:ext cx="609600" cy="8382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http://www.latinamericanstudies.org/argentina/eva-juan-19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95196" y="2124075"/>
            <a:ext cx="4244004" cy="2981325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slow">
    <p:split dir="in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Establishing Stable Democracies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295400"/>
            <a:ext cx="4648200" cy="53340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/>
              <a:t>One goal of political reform is to establish </a:t>
            </a: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constitutional government</a:t>
            </a:r>
            <a:r>
              <a:rPr lang="en-US" sz="2800" dirty="0" smtClean="0"/>
              <a:t>. 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A </a:t>
            </a: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freely-elected government </a:t>
            </a:r>
            <a:r>
              <a:rPr lang="en-US" sz="2800" dirty="0" smtClean="0"/>
              <a:t>that respects the law is the basis of democracy. </a:t>
            </a:r>
          </a:p>
          <a:p>
            <a:pPr>
              <a:lnSpc>
                <a:spcPct val="120000"/>
              </a:lnSpc>
            </a:pP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Participation</a:t>
            </a:r>
            <a:r>
              <a:rPr lang="en-US" sz="2800" dirty="0" smtClean="0"/>
              <a:t> of citizens in political affairs is also critical. This requires that people be well educated and provided with economic security. </a:t>
            </a:r>
          </a:p>
          <a:p>
            <a:pPr>
              <a:lnSpc>
                <a:spcPct val="120000"/>
              </a:lnSpc>
            </a:pP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Political and economic stability</a:t>
            </a:r>
            <a:r>
              <a:rPr lang="en-US" sz="2800" dirty="0" smtClean="0"/>
              <a:t> are two sides of the same coin. 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A lack of prosperity is usually accompanied by social and political unrest. 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pic>
        <p:nvPicPr>
          <p:cNvPr id="1026" name="Picture 2" descr="http://i.huffpost.com/gen/996496/thumbs/o-RAFAEL-CORREA-facebook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95271"/>
            <a:ext cx="4038600" cy="301580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28601" y="4743271"/>
            <a:ext cx="411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Ecuador’s newly reelected President, Rafael Correa.  President Correa handily won reelection on Sunday February 17, 2013.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split dir="in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Rainforest Resources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371600"/>
            <a:ext cx="4495800" cy="53340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/>
              <a:t>The rain forest is an important global resource. 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/>
              <a:t>Its vegetation helps to clean the earth</a:t>
            </a:r>
            <a:r>
              <a:rPr lang="en-US" altLang="en-US" sz="2000" dirty="0" smtClean="0"/>
              <a:t>’</a:t>
            </a:r>
            <a:r>
              <a:rPr lang="en-US" sz="2000" dirty="0" smtClean="0"/>
              <a:t>s atmosphere, regulate the climate, and shelter several million species of plants, insects, and other wildlife. 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Scientists have just begun to investigate and understand the rain forest</a:t>
            </a:r>
            <a:r>
              <a:rPr lang="en-US" altLang="en-US" sz="2400" dirty="0" smtClean="0"/>
              <a:t>’</a:t>
            </a:r>
            <a:r>
              <a:rPr lang="en-US" sz="2400" dirty="0" smtClean="0"/>
              <a:t>s </a:t>
            </a:r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biodiversity</a:t>
            </a:r>
            <a:r>
              <a:rPr lang="en-US" altLang="en-US" sz="2400" dirty="0" smtClean="0"/>
              <a:t>, </a:t>
            </a:r>
            <a:r>
              <a:rPr lang="en-US" sz="2400" dirty="0" smtClean="0"/>
              <a:t>its wide range of plant and animal species. 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Yet, this variety of life is being destroyed at a rapid rate. 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/>
              <a:t>At the end of the 20th century, nearly 50 million acres of rain forest worldwide were being destroyed every year. </a:t>
            </a:r>
            <a:endParaRPr lang="en-US" sz="2000" dirty="0" smtClean="0">
              <a:sym typeface="Symbol" pitchFamily="18" charset="2"/>
            </a:endParaRPr>
          </a:p>
          <a:p>
            <a:pPr>
              <a:lnSpc>
                <a:spcPct val="120000"/>
              </a:lnSpc>
            </a:pPr>
            <a:endParaRPr lang="en-US" dirty="0"/>
          </a:p>
        </p:txBody>
      </p:sp>
      <p:pic>
        <p:nvPicPr>
          <p:cNvPr id="12290" name="Picture 2" descr="http://www.explorebyyourself.com/files/amazon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slow">
    <p:split dir="in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Clear the Rainforest?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4267200" cy="51816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2400" dirty="0" smtClean="0"/>
              <a:t>The world</a:t>
            </a:r>
            <a:r>
              <a:rPr lang="en-US" altLang="en-US" sz="2400" dirty="0" smtClean="0"/>
              <a:t>’</a:t>
            </a:r>
            <a:r>
              <a:rPr lang="en-US" sz="2400" dirty="0" smtClean="0"/>
              <a:t>s demand for timber is great. 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Mahogany and Cedar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Native peoples, living in poverty, travel into the rain forest in search of land on which they can grow crops. 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They clear the forest, not realizing that the soil is not very fertile. 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Cutting down the trees exposes the land to erosion. 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Livestock, too, have been introduced into the rain forest. 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Ranchers need land on which to graze their cattle, and by clearing the forests for pasture, they can produce a steady supply of beef for the export market. 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pic>
        <p:nvPicPr>
          <p:cNvPr id="11266" name="Picture 2" descr="http://assets.panda.org/photogallery/1024x768/28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371600"/>
            <a:ext cx="4038600" cy="2689771"/>
          </a:xfrm>
          <a:prstGeom prst="rect">
            <a:avLst/>
          </a:prstGeom>
          <a:noFill/>
        </p:spPr>
      </p:pic>
      <p:pic>
        <p:nvPicPr>
          <p:cNvPr id="11268" name="Picture 4" descr="http://graphics8.nytimes.com/images/2008/06/25/business/25beef-span-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9730" y="4114800"/>
            <a:ext cx="4007069" cy="23241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slow">
    <p:split dir="in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Pressures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50292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/>
              <a:t>Brazil’s growing population is contributing to the rain forest</a:t>
            </a:r>
            <a:r>
              <a:rPr lang="en-US" altLang="en-US" sz="2800" dirty="0" smtClean="0"/>
              <a:t>’</a:t>
            </a:r>
            <a:r>
              <a:rPr lang="en-US" sz="2800" dirty="0" smtClean="0"/>
              <a:t>s decline. 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The estimated population of Brazil in 2000 was about 173 million people. 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With an annual growth rate between half a percent and 1 percent, Brazil</a:t>
            </a:r>
            <a:r>
              <a:rPr lang="en-US" altLang="en-US" sz="2800" dirty="0" smtClean="0"/>
              <a:t>’</a:t>
            </a:r>
            <a:r>
              <a:rPr lang="en-US" sz="2800" dirty="0" smtClean="0"/>
              <a:t>s population is expected to reach 200 million by 2020. 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With that many people to shelter, some developers want to build homes on land now covered by the rain forest.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pic>
        <p:nvPicPr>
          <p:cNvPr id="10242" name="Picture 2" descr="http://tfw.cachefly.net/snm/images/nm/pyramids/br-2010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28800"/>
            <a:ext cx="4038600" cy="20233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4" name="Picture 4" descr="http://tfw.cachefly.net/snm/images/nm/pyramids/br-205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1" y="4072669"/>
            <a:ext cx="4038600" cy="20233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752600" y="1676400"/>
            <a:ext cx="15240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Brazil 2010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52600" y="3886200"/>
            <a:ext cx="15240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Brazil 2050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split dir="in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Price of Destruction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5105400"/>
          </a:xfrm>
        </p:spPr>
        <p:txBody>
          <a:bodyPr/>
          <a:lstStyle/>
          <a:p>
            <a:r>
              <a:rPr lang="en-US" sz="2400" dirty="0" smtClean="0"/>
              <a:t>There is a cost to pay for deforestation</a:t>
            </a:r>
            <a:r>
              <a:rPr lang="en-US" altLang="en-US" sz="2400" dirty="0" smtClean="0"/>
              <a:t>, </a:t>
            </a:r>
            <a:r>
              <a:rPr lang="en-US" sz="2400" dirty="0" smtClean="0"/>
              <a:t>cutting down and clearing away of trees</a:t>
            </a:r>
            <a:r>
              <a:rPr lang="en-US" altLang="en-US" sz="2400" dirty="0" smtClean="0"/>
              <a:t>, </a:t>
            </a:r>
            <a:r>
              <a:rPr lang="en-US" sz="2400" dirty="0" smtClean="0"/>
              <a:t>in the rain forest. </a:t>
            </a:r>
          </a:p>
          <a:p>
            <a:r>
              <a:rPr lang="en-US" sz="2400" dirty="0" smtClean="0"/>
              <a:t>The short-term benefits are offset by the high price Latin America and the world are paying in damage to the environment. </a:t>
            </a:r>
          </a:p>
          <a:p>
            <a:endParaRPr lang="en-US" dirty="0"/>
          </a:p>
        </p:txBody>
      </p:sp>
      <p:pic>
        <p:nvPicPr>
          <p:cNvPr id="9218" name="Picture 2" descr="http://static.guim.co.uk/sys-images/Environment/Pix/pictures/2008/05/14/brazil-stephenferry-getty46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447800"/>
            <a:ext cx="4038600" cy="2423160"/>
          </a:xfrm>
          <a:prstGeom prst="rect">
            <a:avLst/>
          </a:prstGeom>
          <a:noFill/>
        </p:spPr>
      </p:pic>
      <p:pic>
        <p:nvPicPr>
          <p:cNvPr id="6" name="Picture 5" descr="Amaz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648200" y="4021137"/>
            <a:ext cx="4037386" cy="2684463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slow">
    <p:split dir="in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Concerns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Rain forests help to regulate the earth</a:t>
            </a:r>
            <a:r>
              <a:rPr lang="en-US" altLang="en-US" sz="2400" dirty="0" smtClean="0"/>
              <a:t>’</a:t>
            </a:r>
            <a:r>
              <a:rPr lang="en-US" sz="2400" dirty="0" smtClean="0"/>
              <a:t>s climate. They do this by absorbing carbon dioxide and producing oxygen. </a:t>
            </a:r>
          </a:p>
          <a:p>
            <a:r>
              <a:rPr lang="en-US" sz="2400" dirty="0" smtClean="0"/>
              <a:t>As the forests disappear, much less carbon dioxide is absorbed. The carbon dioxide that is not absorbed builds up in the atmosphere. </a:t>
            </a:r>
          </a:p>
          <a:p>
            <a:r>
              <a:rPr lang="en-US" sz="2400" dirty="0" smtClean="0"/>
              <a:t>This buildup prevents heat from escaping into space. The temperature of the atmosphere begins to rise, and weather patterns start to change. </a:t>
            </a:r>
          </a:p>
          <a:p>
            <a:r>
              <a:rPr lang="en-US" sz="2400" dirty="0" smtClean="0"/>
              <a:t>By the beginning of the 21st century, evidence of this </a:t>
            </a:r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warming</a:t>
            </a:r>
            <a:r>
              <a:rPr lang="en-US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/>
              <a:t>appeared around the world, causing scientific concern.</a:t>
            </a:r>
          </a:p>
          <a:p>
            <a:pPr lvl="1"/>
            <a:r>
              <a:rPr lang="en-US" dirty="0" smtClean="0"/>
              <a:t>A common method for clearing the rain forest, known as slash-and-burn, produces carbon dioxide and other harmful gases. </a:t>
            </a:r>
          </a:p>
          <a:p>
            <a:endParaRPr lang="en-US" dirty="0"/>
          </a:p>
        </p:txBody>
      </p:sp>
      <p:pic>
        <p:nvPicPr>
          <p:cNvPr id="7" name="Picture 5" descr="http://static.guim.co.uk/sys-images/Guardian/Pix/pictures/2008/12/06/rainforest-460x2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95400"/>
            <a:ext cx="8382000" cy="50292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slow">
    <p:split dir="in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4419600" cy="52578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/>
              <a:t>A central problem facing many Latin American countries is how to balance competing interests. 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Some countries in the region are attempting to restrict economic development until they can find the right balance between economic growth and the preservation of the rain forests. 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Their mission is to educate people about the value of the rain forests and, when necessary, to organize protests against plans that would damage the environment. </a:t>
            </a:r>
          </a:p>
          <a:p>
            <a:endParaRPr lang="en-US" dirty="0"/>
          </a:p>
        </p:txBody>
      </p:sp>
      <p:pic>
        <p:nvPicPr>
          <p:cNvPr id="6148" name="Picture 4" descr="http://understory.ran.org/wp-content/uploads/2009/01/human-banner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209800"/>
            <a:ext cx="4272704" cy="30480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slow">
    <p:split dir="in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7391400" cy="54102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2200" dirty="0" smtClean="0"/>
              <a:t>Some people think that since economic gain is at the heart of rain forest destruction, the affected governments should be paid to preserve the forests. </a:t>
            </a:r>
          </a:p>
          <a:p>
            <a:pPr>
              <a:lnSpc>
                <a:spcPct val="110000"/>
              </a:lnSpc>
            </a:pPr>
            <a:r>
              <a:rPr lang="en-US" sz="2200" dirty="0" smtClean="0"/>
              <a:t>One such plan is known as a </a:t>
            </a:r>
            <a:r>
              <a:rPr lang="en-US" sz="2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debt-for-nature swap</a:t>
            </a:r>
            <a:r>
              <a:rPr lang="en-US" sz="2200" dirty="0" smtClean="0"/>
              <a:t>. Many Latin American nations are burdened by tremendous debt. They</a:t>
            </a:r>
            <a:r>
              <a:rPr lang="en-US" altLang="en-US" sz="2200" dirty="0" smtClean="0"/>
              <a:t>’</a:t>
            </a:r>
            <a:r>
              <a:rPr lang="en-US" sz="2200" dirty="0" smtClean="0"/>
              <a:t>ve borrowed money to improve living conditions, and now they are struggling to pay it back. </a:t>
            </a:r>
          </a:p>
          <a:p>
            <a:pPr>
              <a:lnSpc>
                <a:spcPct val="110000"/>
              </a:lnSpc>
            </a:pPr>
            <a:r>
              <a:rPr lang="en-US" sz="2200" dirty="0" smtClean="0"/>
              <a:t>In a debt</a:t>
            </a:r>
            <a:r>
              <a:rPr lang="en-US" altLang="en-US" sz="2200" dirty="0" smtClean="0"/>
              <a:t>-</a:t>
            </a:r>
            <a:r>
              <a:rPr lang="en-US" sz="2200" dirty="0" smtClean="0"/>
              <a:t>for</a:t>
            </a:r>
            <a:r>
              <a:rPr lang="en-US" altLang="en-US" sz="2200" dirty="0" smtClean="0"/>
              <a:t>-</a:t>
            </a:r>
            <a:r>
              <a:rPr lang="en-US" sz="2200" dirty="0" smtClean="0"/>
              <a:t>nature swap, an environmental organization agrees to pay off a certain amount of government debt. In return, the government agrees to protect a certain portion of the rain forest.</a:t>
            </a:r>
            <a:r>
              <a:rPr lang="en-US" sz="2400" dirty="0" smtClean="0"/>
              <a:t> 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This approach was successful in Bolivia. There, an international environmental group paid off some government debt in exchange for the protection of an area of forest and grassland. </a:t>
            </a:r>
          </a:p>
          <a:p>
            <a:pPr>
              <a:lnSpc>
                <a:spcPct val="110000"/>
              </a:lnSpc>
            </a:pPr>
            <a:r>
              <a:rPr lang="en-US" sz="2200" dirty="0" smtClean="0"/>
              <a:t>The battle to preserve the rain forests may be one in which everybody wins. </a:t>
            </a:r>
          </a:p>
          <a:p>
            <a:endParaRPr lang="en-US" dirty="0"/>
          </a:p>
        </p:txBody>
      </p:sp>
      <p:pic>
        <p:nvPicPr>
          <p:cNvPr id="4" name="Picture 5" descr="WW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2514600"/>
            <a:ext cx="1285875" cy="190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slow">
    <p:split dir="in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Price of Democracy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64298" y="1524014"/>
            <a:ext cx="3962400" cy="48006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800" dirty="0" smtClean="0"/>
              <a:t>Even in the 21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 Century, Latin Americans today seek more democratic governments. </a:t>
            </a:r>
          </a:p>
          <a:p>
            <a:pPr>
              <a:lnSpc>
                <a:spcPct val="110000"/>
              </a:lnSpc>
            </a:pPr>
            <a:endParaRPr lang="en-US" sz="1800" dirty="0" smtClean="0"/>
          </a:p>
          <a:p>
            <a:pPr>
              <a:lnSpc>
                <a:spcPct val="110000"/>
              </a:lnSpc>
            </a:pPr>
            <a:r>
              <a:rPr lang="en-US" sz="1800" dirty="0" smtClean="0"/>
              <a:t>Democracy depends on free and fair elections, citizen participation, majority rule with minority rights, and guaranteed freedoms. </a:t>
            </a:r>
          </a:p>
          <a:p>
            <a:pPr>
              <a:lnSpc>
                <a:spcPct val="110000"/>
              </a:lnSpc>
            </a:pPr>
            <a:endParaRPr lang="en-US" sz="1800" dirty="0" smtClean="0"/>
          </a:p>
          <a:p>
            <a:pPr>
              <a:lnSpc>
                <a:spcPct val="110000"/>
              </a:lnSpc>
            </a:pPr>
            <a:r>
              <a:rPr lang="en-US" sz="1800" dirty="0" smtClean="0"/>
              <a:t>Latin America has shown little support for democratic rule until quite recently. </a:t>
            </a:r>
          </a:p>
          <a:p>
            <a:endParaRPr lang="en-US" dirty="0"/>
          </a:p>
        </p:txBody>
      </p:sp>
      <p:pic>
        <p:nvPicPr>
          <p:cNvPr id="4098" name="Picture 2" descr="http://blog.planalto.gov.br/wp-content/uploads/2011/01/dilma_oficial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533400"/>
            <a:ext cx="3902075" cy="5853113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 flipH="1">
            <a:off x="198141" y="5694851"/>
            <a:ext cx="456723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Her Excellency, Dilma Rousseff, the first female president of Brazil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-1200000">
            <a:off x="-4663510" y="8504397"/>
            <a:ext cx="848201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President Cristina </a:t>
            </a:r>
            <a:r>
              <a:rPr lang="en-US" dirty="0" err="1"/>
              <a:t>Fernández</a:t>
            </a:r>
            <a:r>
              <a:rPr lang="en-US" dirty="0"/>
              <a:t> de </a:t>
            </a:r>
            <a:r>
              <a:rPr lang="en-US" dirty="0" smtClean="0"/>
              <a:t>Kirchner, Argentina’s first elected female leader.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split dir="in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114</TotalTime>
  <Words>1139</Words>
  <Application>Microsoft Macintosh PowerPoint</Application>
  <PresentationFormat>On-screen Show (4:3)</PresentationFormat>
  <Paragraphs>89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Apex</vt:lpstr>
      <vt:lpstr>Today’s Issues South America</vt:lpstr>
      <vt:lpstr>Rainforest Resources</vt:lpstr>
      <vt:lpstr>Why Clear the Rainforest?</vt:lpstr>
      <vt:lpstr>Population Pressures</vt:lpstr>
      <vt:lpstr>The Price of Destruction</vt:lpstr>
      <vt:lpstr>Environmental Concerns</vt:lpstr>
      <vt:lpstr>Solutions</vt:lpstr>
      <vt:lpstr>Solutions</vt:lpstr>
      <vt:lpstr>The Price of Democracy</vt:lpstr>
      <vt:lpstr>Life After Colonialism</vt:lpstr>
      <vt:lpstr>The Caudillo</vt:lpstr>
      <vt:lpstr>Establishing Stable Democracies</vt:lpstr>
    </vt:vector>
  </TitlesOfParts>
  <Company>Lewisville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Today’s Issues South America</dc:title>
  <dc:creator>Lewisville ISD</dc:creator>
  <cp:lastModifiedBy>Amanda Killough</cp:lastModifiedBy>
  <cp:revision>10</cp:revision>
  <dcterms:created xsi:type="dcterms:W3CDTF">2013-02-20T02:00:51Z</dcterms:created>
  <dcterms:modified xsi:type="dcterms:W3CDTF">2016-10-17T12:24:39Z</dcterms:modified>
</cp:coreProperties>
</file>